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2124" y="3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E4D2B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E4D2B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E4D2B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1E4D2B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2600" y="1262887"/>
            <a:ext cx="8013700" cy="1129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1E4D2B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2811" y="3579876"/>
            <a:ext cx="8511540" cy="3137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hyperlink" Target="mailto:S.curry@colostate.edu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3677920" cy="5657215"/>
            <a:chOff x="0" y="1057655"/>
            <a:chExt cx="3677920" cy="5657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794004" cy="35295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581144"/>
              <a:ext cx="791210" cy="2133600"/>
            </a:xfrm>
            <a:custGeom>
              <a:avLst/>
              <a:gdLst/>
              <a:ahLst/>
              <a:cxnLst/>
              <a:rect l="l" t="t" r="r" b="b"/>
              <a:pathLst>
                <a:path w="791210" h="2133600">
                  <a:moveTo>
                    <a:pt x="790955" y="0"/>
                  </a:moveTo>
                  <a:lnTo>
                    <a:pt x="0" y="0"/>
                  </a:lnTo>
                  <a:lnTo>
                    <a:pt x="0" y="2133599"/>
                  </a:lnTo>
                  <a:lnTo>
                    <a:pt x="790955" y="2133599"/>
                  </a:lnTo>
                  <a:lnTo>
                    <a:pt x="790955" y="0"/>
                  </a:lnTo>
                  <a:close/>
                </a:path>
              </a:pathLst>
            </a:custGeom>
            <a:solidFill>
              <a:srgbClr val="008F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0955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80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5736" y="1057656"/>
              <a:ext cx="2741930" cy="5657215"/>
            </a:xfrm>
            <a:custGeom>
              <a:avLst/>
              <a:gdLst/>
              <a:ahLst/>
              <a:cxnLst/>
              <a:rect l="l" t="t" r="r" b="b"/>
              <a:pathLst>
                <a:path w="2741929" h="5657215">
                  <a:moveTo>
                    <a:pt x="2741675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2741675" y="5657087"/>
                  </a:lnTo>
                  <a:lnTo>
                    <a:pt x="274167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422891" y="1057656"/>
            <a:ext cx="635635" cy="5657215"/>
            <a:chOff x="9422891" y="1057656"/>
            <a:chExt cx="635635" cy="5657215"/>
          </a:xfrm>
        </p:grpSpPr>
        <p:sp>
          <p:nvSpPr>
            <p:cNvPr id="8" name="object 8"/>
            <p:cNvSpPr/>
            <p:nvPr/>
          </p:nvSpPr>
          <p:spPr>
            <a:xfrm>
              <a:off x="942289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67671" y="1057656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67671" y="1292352"/>
              <a:ext cx="490855" cy="233679"/>
            </a:xfrm>
            <a:custGeom>
              <a:avLst/>
              <a:gdLst/>
              <a:ahLst/>
              <a:cxnLst/>
              <a:rect l="l" t="t" r="r" b="b"/>
              <a:pathLst>
                <a:path w="490854" h="233680">
                  <a:moveTo>
                    <a:pt x="490727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0727" y="233171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7671" y="1758696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7671" y="1991868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7671" y="2225040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67671" y="2458212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4623" y="2688336"/>
              <a:ext cx="493775" cy="402640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4123944" y="4786884"/>
            <a:ext cx="662940" cy="0"/>
          </a:xfrm>
          <a:custGeom>
            <a:avLst/>
            <a:gdLst/>
            <a:ahLst/>
            <a:cxnLst/>
            <a:rect l="l" t="t" r="r" b="b"/>
            <a:pathLst>
              <a:path w="662939">
                <a:moveTo>
                  <a:pt x="0" y="0"/>
                </a:moveTo>
                <a:lnTo>
                  <a:pt x="662939" y="0"/>
                </a:lnTo>
              </a:path>
            </a:pathLst>
          </a:custGeom>
          <a:ln w="11785">
            <a:solidFill>
              <a:srgbClr val="7D52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xfrm>
            <a:off x="4149342" y="2494279"/>
            <a:ext cx="4550410" cy="20205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105"/>
              </a:spcBef>
            </a:pPr>
            <a:r>
              <a:rPr sz="4350" spc="-114" dirty="0">
                <a:latin typeface="Arial Black"/>
                <a:cs typeface="Arial Black"/>
              </a:rPr>
              <a:t>Irrigation</a:t>
            </a:r>
            <a:r>
              <a:rPr sz="4350" spc="-130" dirty="0">
                <a:latin typeface="Times New Roman"/>
                <a:cs typeface="Times New Roman"/>
              </a:rPr>
              <a:t> </a:t>
            </a:r>
            <a:r>
              <a:rPr sz="4350" spc="-235" dirty="0">
                <a:latin typeface="Arial Black"/>
                <a:cs typeface="Arial Black"/>
              </a:rPr>
              <a:t>Tips</a:t>
            </a:r>
            <a:r>
              <a:rPr sz="4350" spc="-100" dirty="0">
                <a:latin typeface="Times New Roman"/>
                <a:cs typeface="Times New Roman"/>
              </a:rPr>
              <a:t> </a:t>
            </a:r>
            <a:r>
              <a:rPr sz="4350" spc="-440" dirty="0">
                <a:latin typeface="Arial Black"/>
                <a:cs typeface="Arial Black"/>
              </a:rPr>
              <a:t>&amp;</a:t>
            </a:r>
            <a:r>
              <a:rPr sz="4350" spc="-440" dirty="0">
                <a:latin typeface="Times New Roman"/>
                <a:cs typeface="Times New Roman"/>
              </a:rPr>
              <a:t> </a:t>
            </a:r>
            <a:r>
              <a:rPr sz="4350" spc="-140" dirty="0">
                <a:latin typeface="Arial Black"/>
                <a:cs typeface="Arial Black"/>
              </a:rPr>
              <a:t>Technology</a:t>
            </a:r>
            <a:r>
              <a:rPr sz="4350" spc="-70" dirty="0">
                <a:latin typeface="Times New Roman"/>
                <a:cs typeface="Times New Roman"/>
              </a:rPr>
              <a:t> </a:t>
            </a:r>
            <a:r>
              <a:rPr sz="4350" spc="-25" dirty="0">
                <a:latin typeface="Arial Black"/>
                <a:cs typeface="Arial Black"/>
              </a:rPr>
              <a:t>for</a:t>
            </a:r>
            <a:r>
              <a:rPr sz="4350" spc="-25" dirty="0">
                <a:latin typeface="Times New Roman"/>
                <a:cs typeface="Times New Roman"/>
              </a:rPr>
              <a:t> </a:t>
            </a:r>
            <a:r>
              <a:rPr sz="4350" spc="-170" dirty="0">
                <a:latin typeface="Arial Black"/>
                <a:cs typeface="Arial Black"/>
              </a:rPr>
              <a:t>Your</a:t>
            </a:r>
            <a:r>
              <a:rPr sz="4350" spc="-140" dirty="0">
                <a:latin typeface="Times New Roman"/>
                <a:cs typeface="Times New Roman"/>
              </a:rPr>
              <a:t> </a:t>
            </a:r>
            <a:r>
              <a:rPr sz="4350" spc="-20" dirty="0">
                <a:latin typeface="Arial Black"/>
                <a:cs typeface="Arial Black"/>
              </a:rPr>
              <a:t>Yard</a:t>
            </a:r>
            <a:endParaRPr sz="43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49342" y="5005845"/>
            <a:ext cx="221043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solidFill>
                  <a:srgbClr val="1E4D2B"/>
                </a:solidFill>
                <a:latin typeface="Lucida Sans Unicode"/>
                <a:cs typeface="Lucida Sans Unicode"/>
              </a:rPr>
              <a:t>Scott</a:t>
            </a:r>
            <a:r>
              <a:rPr sz="1300" spc="2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E4D2B"/>
                </a:solidFill>
                <a:latin typeface="Lucida Sans Unicode"/>
                <a:cs typeface="Lucida Sans Unicode"/>
              </a:rPr>
              <a:t>Curry,</a:t>
            </a:r>
            <a:r>
              <a:rPr sz="1300" spc="4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55" dirty="0">
                <a:solidFill>
                  <a:srgbClr val="1E4D2B"/>
                </a:solidFill>
                <a:latin typeface="Lucida Sans Unicode"/>
                <a:cs typeface="Lucida Sans Unicode"/>
              </a:rPr>
              <a:t>PLA,</a:t>
            </a:r>
            <a:r>
              <a:rPr sz="1300" spc="3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1E4D2B"/>
                </a:solidFill>
                <a:latin typeface="Lucida Sans Unicode"/>
                <a:cs typeface="Lucida Sans Unicode"/>
              </a:rPr>
              <a:t>CID,</a:t>
            </a:r>
            <a:r>
              <a:rPr sz="1300" spc="3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1E4D2B"/>
                </a:solidFill>
                <a:latin typeface="Lucida Sans Unicode"/>
                <a:cs typeface="Lucida Sans Unicode"/>
              </a:rPr>
              <a:t>QWEL</a:t>
            </a:r>
            <a:endParaRPr sz="13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067" y="3724655"/>
            <a:ext cx="2828544" cy="116890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972" y="1552955"/>
            <a:ext cx="2839212" cy="19156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28319" y="1297940"/>
            <a:ext cx="7749540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225" dirty="0">
                <a:latin typeface="Arial Black"/>
                <a:cs typeface="Arial Black"/>
              </a:rPr>
              <a:t>3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105" dirty="0">
                <a:latin typeface="Arial Black"/>
                <a:cs typeface="Arial Black"/>
              </a:rPr>
              <a:t>Hydrozone</a:t>
            </a:r>
            <a:r>
              <a:rPr spc="-140" dirty="0">
                <a:latin typeface="Times New Roman"/>
                <a:cs typeface="Times New Roman"/>
              </a:rPr>
              <a:t> </a:t>
            </a:r>
            <a:r>
              <a:rPr spc="140" dirty="0">
                <a:latin typeface="Arial Black"/>
                <a:cs typeface="Arial Black"/>
              </a:rPr>
              <a:t>=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225" dirty="0">
                <a:latin typeface="Arial Black"/>
                <a:cs typeface="Arial Black"/>
              </a:rPr>
              <a:t>3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85" dirty="0">
                <a:latin typeface="Arial Black"/>
                <a:cs typeface="Arial Black"/>
              </a:rPr>
              <a:t>Irrigation</a:t>
            </a:r>
            <a:r>
              <a:rPr spc="-110" dirty="0">
                <a:latin typeface="Times New Roman"/>
                <a:cs typeface="Times New Roman"/>
              </a:rPr>
              <a:t> </a:t>
            </a:r>
            <a:r>
              <a:rPr spc="-60" dirty="0">
                <a:latin typeface="Arial Black"/>
                <a:cs typeface="Arial Black"/>
              </a:rPr>
              <a:t>Zones!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4812" y="2054450"/>
            <a:ext cx="4149090" cy="43307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3700" marR="5080" indent="-381000">
              <a:lnSpc>
                <a:spcPct val="119800"/>
              </a:lnSpc>
              <a:spcBef>
                <a:spcPts val="105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Ideally,</a:t>
            </a:r>
            <a:r>
              <a:rPr sz="1650" spc="-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6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Zones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mirror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hydro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zones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account</a:t>
            </a:r>
            <a:r>
              <a:rPr sz="1650" spc="-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6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microclimates</a:t>
            </a:r>
            <a:r>
              <a:rPr sz="16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6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create</a:t>
            </a:r>
            <a:r>
              <a:rPr sz="16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6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best</a:t>
            </a:r>
            <a:r>
              <a:rPr sz="16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precision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application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650" spc="-55" dirty="0">
                <a:solidFill>
                  <a:srgbClr val="58585B"/>
                </a:solidFill>
                <a:latin typeface="Lucida Sans Unicode"/>
                <a:cs typeface="Lucida Sans Unicode"/>
              </a:rPr>
              <a:t>Turf</a:t>
            </a:r>
            <a:r>
              <a:rPr sz="1650" spc="-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Xeric</a:t>
            </a:r>
            <a:r>
              <a:rPr sz="1650" spc="1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Plant</a:t>
            </a:r>
            <a:r>
              <a:rPr sz="1650" spc="1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6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Moderate</a:t>
            </a:r>
            <a:r>
              <a:rPr sz="16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Plant</a:t>
            </a:r>
            <a:r>
              <a:rPr sz="16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93065" algn="l"/>
              </a:tabLst>
            </a:pPr>
            <a:r>
              <a:rPr sz="16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Veggie</a:t>
            </a:r>
            <a:r>
              <a:rPr sz="16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garden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r>
              <a:rPr sz="16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(If</a:t>
            </a:r>
            <a:r>
              <a:rPr sz="16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6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have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it)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6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30" dirty="0">
                <a:solidFill>
                  <a:srgbClr val="58585B"/>
                </a:solidFill>
                <a:latin typeface="Lucida Sans Unicode"/>
                <a:cs typeface="Lucida Sans Unicode"/>
              </a:rPr>
              <a:t>zones,</a:t>
            </a:r>
            <a:r>
              <a:rPr sz="16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6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control!</a:t>
            </a:r>
            <a:endParaRPr sz="1650">
              <a:latin typeface="Lucida Sans Unicode"/>
              <a:cs typeface="Lucida Sans Unicode"/>
            </a:endParaRPr>
          </a:p>
          <a:p>
            <a:pPr marL="393700" marR="366395" indent="-381000">
              <a:lnSpc>
                <a:spcPct val="1200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6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zones</a:t>
            </a:r>
            <a:r>
              <a:rPr sz="16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also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mean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6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complexity</a:t>
            </a:r>
            <a:r>
              <a:rPr sz="16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6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6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system</a:t>
            </a:r>
            <a:r>
              <a:rPr sz="16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6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its</a:t>
            </a:r>
            <a:r>
              <a:rPr sz="16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management.</a:t>
            </a:r>
            <a:endParaRPr sz="165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88279" y="1969008"/>
            <a:ext cx="4648199" cy="46344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-140" dirty="0">
                <a:latin typeface="Arial Black"/>
                <a:cs typeface="Arial Black"/>
              </a:rPr>
              <a:t>Principle</a:t>
            </a:r>
            <a:r>
              <a:rPr spc="-95" dirty="0">
                <a:latin typeface="Times New Roman"/>
                <a:cs typeface="Times New Roman"/>
              </a:rPr>
              <a:t> </a:t>
            </a:r>
            <a:r>
              <a:rPr spc="-105" dirty="0">
                <a:latin typeface="Arial Black"/>
                <a:cs typeface="Arial Black"/>
              </a:rPr>
              <a:t>of</a:t>
            </a:r>
            <a:r>
              <a:rPr spc="-110" dirty="0">
                <a:latin typeface="Times New Roman"/>
                <a:cs typeface="Times New Roman"/>
              </a:rPr>
              <a:t> </a:t>
            </a:r>
            <a:r>
              <a:rPr spc="-80" dirty="0">
                <a:latin typeface="Arial Black"/>
                <a:cs typeface="Arial Black"/>
              </a:rPr>
              <a:t>Matched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-90" dirty="0">
                <a:latin typeface="Arial Black"/>
                <a:cs typeface="Arial Black"/>
              </a:rPr>
              <a:t>Precipitation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Arial Black"/>
                <a:cs typeface="Arial Black"/>
              </a:rPr>
              <a:t>Rate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2600" y="2907286"/>
            <a:ext cx="8945880" cy="2726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393065" algn="l"/>
              </a:tabLst>
            </a:pP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Matched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all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about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uniformity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application!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8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Having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match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essentially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means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that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applying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given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spray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evenly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across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entire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4" dirty="0">
                <a:solidFill>
                  <a:srgbClr val="58585B"/>
                </a:solidFill>
                <a:latin typeface="Lucida Sans Unicode"/>
                <a:cs typeface="Lucida Sans Unicode"/>
              </a:rPr>
              <a:t>area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it.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leads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uniform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wetting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patterns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absorption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across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profile</a:t>
            </a:r>
            <a:endParaRPr sz="1450">
              <a:latin typeface="Lucida Sans Unicode"/>
              <a:cs typeface="Lucida Sans Unicode"/>
            </a:endParaRPr>
          </a:p>
          <a:p>
            <a:pPr marL="393700" marR="567055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Failure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have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MPR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spray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will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leave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4" dirty="0">
                <a:solidFill>
                  <a:srgbClr val="58585B"/>
                </a:solidFill>
                <a:latin typeface="Lucida Sans Unicode"/>
                <a:cs typeface="Lucida Sans Unicode"/>
              </a:rPr>
              <a:t>area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wetter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or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drier,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depending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if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lower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than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it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should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vs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higher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As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best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practice</a:t>
            </a:r>
            <a:r>
              <a:rPr sz="1450" spc="4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55" dirty="0">
                <a:solidFill>
                  <a:srgbClr val="58585B"/>
                </a:solidFill>
                <a:latin typeface="Arial Black"/>
                <a:cs typeface="Arial Black"/>
              </a:rPr>
              <a:t>DO</a:t>
            </a:r>
            <a:r>
              <a:rPr sz="1450" spc="-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20" dirty="0">
                <a:solidFill>
                  <a:srgbClr val="58585B"/>
                </a:solidFill>
                <a:latin typeface="Arial Black"/>
                <a:cs typeface="Arial Black"/>
              </a:rPr>
              <a:t>NOT</a:t>
            </a:r>
            <a:r>
              <a:rPr sz="1450" spc="-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65" dirty="0">
                <a:solidFill>
                  <a:srgbClr val="58585B"/>
                </a:solidFill>
                <a:latin typeface="Arial Black"/>
                <a:cs typeface="Arial Black"/>
              </a:rPr>
              <a:t>MIX</a:t>
            </a:r>
            <a:r>
              <a:rPr sz="1450" spc="-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30" dirty="0">
                <a:solidFill>
                  <a:srgbClr val="58585B"/>
                </a:solidFill>
                <a:latin typeface="Arial Black"/>
                <a:cs typeface="Arial Black"/>
              </a:rPr>
              <a:t>PRECIPITATION</a:t>
            </a:r>
            <a:r>
              <a:rPr sz="1450" spc="-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55" dirty="0">
                <a:solidFill>
                  <a:srgbClr val="58585B"/>
                </a:solidFill>
                <a:latin typeface="Arial Black"/>
                <a:cs typeface="Arial Black"/>
              </a:rPr>
              <a:t>RATES</a:t>
            </a:r>
            <a:r>
              <a:rPr sz="1450" spc="-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85" dirty="0">
                <a:solidFill>
                  <a:srgbClr val="58585B"/>
                </a:solidFill>
                <a:latin typeface="Arial Black"/>
                <a:cs typeface="Arial Black"/>
              </a:rPr>
              <a:t>ON</a:t>
            </a:r>
            <a:r>
              <a:rPr sz="1450" spc="-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Arial Black"/>
                <a:cs typeface="Arial Black"/>
              </a:rPr>
              <a:t>NOZZLES</a:t>
            </a:r>
            <a:endParaRPr sz="1450">
              <a:latin typeface="Arial Black"/>
              <a:cs typeface="Arial Black"/>
            </a:endParaRPr>
          </a:p>
          <a:p>
            <a:pPr marL="393065" indent="-380365">
              <a:lnSpc>
                <a:spcPct val="100000"/>
              </a:lnSpc>
              <a:spcBef>
                <a:spcPts val="1305"/>
              </a:spcBef>
              <a:buFont typeface="Arial"/>
              <a:buChar char="•"/>
              <a:tabLst>
                <a:tab pos="393065" algn="l"/>
              </a:tabLst>
            </a:pP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All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r>
              <a:rPr sz="145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should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have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5" dirty="0">
                <a:solidFill>
                  <a:srgbClr val="58585B"/>
                </a:solidFill>
                <a:latin typeface="Lucida Sans Unicode"/>
                <a:cs typeface="Lucida Sans Unicode"/>
              </a:rPr>
              <a:t>same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or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very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close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5" dirty="0">
                <a:solidFill>
                  <a:srgbClr val="58585B"/>
                </a:solidFill>
                <a:latin typeface="Lucida Sans Unicode"/>
                <a:cs typeface="Lucida Sans Unicode"/>
              </a:rPr>
              <a:t>same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rate.</a:t>
            </a:r>
            <a:endParaRPr sz="14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188211" y="1067818"/>
            <a:ext cx="6584315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55" dirty="0"/>
              <a:t>Precipitation</a:t>
            </a:r>
            <a:r>
              <a:rPr spc="210" dirty="0">
                <a:latin typeface="Times New Roman"/>
                <a:cs typeface="Times New Roman"/>
              </a:rPr>
              <a:t> </a:t>
            </a:r>
            <a:r>
              <a:rPr dirty="0"/>
              <a:t>Rates:</a:t>
            </a:r>
            <a:r>
              <a:rPr spc="170" dirty="0">
                <a:latin typeface="Times New Roman"/>
                <a:cs typeface="Times New Roman"/>
              </a:rPr>
              <a:t> </a:t>
            </a:r>
            <a:r>
              <a:rPr spc="160" dirty="0"/>
              <a:t>Matched</a:t>
            </a:r>
            <a:r>
              <a:rPr spc="160" dirty="0">
                <a:latin typeface="Times New Roman"/>
                <a:cs typeface="Times New Roman"/>
              </a:rPr>
              <a:t> </a:t>
            </a:r>
            <a:r>
              <a:rPr spc="55" dirty="0"/>
              <a:t>Precipitation</a:t>
            </a:r>
            <a:r>
              <a:rPr spc="110" dirty="0">
                <a:latin typeface="Times New Roman"/>
                <a:cs typeface="Times New Roman"/>
              </a:rPr>
              <a:t> </a:t>
            </a:r>
            <a:r>
              <a:rPr spc="135" dirty="0"/>
              <a:t>Rate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185" dirty="0"/>
              <a:t>(MPR)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8211" y="2386088"/>
            <a:ext cx="6546215" cy="5556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Just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7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reminder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form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our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last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class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we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always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want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design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with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MPR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30" dirty="0">
                <a:solidFill>
                  <a:srgbClr val="58585B"/>
                </a:solidFill>
                <a:latin typeface="Lucida Sans Unicode"/>
                <a:cs typeface="Lucida Sans Unicode"/>
              </a:rPr>
              <a:t>mind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45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Even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watering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key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maximum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efficiency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2866" y="3082839"/>
            <a:ext cx="6897158" cy="33956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84123" y="1817623"/>
            <a:ext cx="2898775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180" dirty="0"/>
              <a:t>Head</a:t>
            </a:r>
            <a:r>
              <a:rPr spc="75" dirty="0">
                <a:latin typeface="Times New Roman"/>
                <a:cs typeface="Times New Roman"/>
              </a:rPr>
              <a:t> </a:t>
            </a:r>
            <a:r>
              <a:rPr spc="50" dirty="0"/>
              <a:t>Layout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9736" y="2350411"/>
            <a:ext cx="7632700" cy="11595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5080" indent="-381000">
              <a:lnSpc>
                <a:spcPct val="1233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When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laying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out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2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typically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want</a:t>
            </a:r>
            <a:r>
              <a:rPr sz="12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have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7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“head</a:t>
            </a:r>
            <a:r>
              <a:rPr sz="12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head”</a:t>
            </a:r>
            <a:r>
              <a:rPr sz="12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condition.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essential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turf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grass,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but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looser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coverage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14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used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native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seed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or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planter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beds.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never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want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an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“arch-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to-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arch”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condition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leads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poor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uniformity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Let's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look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at</a:t>
            </a:r>
            <a:r>
              <a:rPr sz="12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7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few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examples</a:t>
            </a:r>
            <a:r>
              <a:rPr sz="12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board.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3519" y="3810000"/>
            <a:ext cx="6492239" cy="26517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93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14" dirty="0">
                <a:latin typeface="Arial Black"/>
                <a:cs typeface="Arial Black"/>
              </a:rPr>
              <a:t>Head</a:t>
            </a:r>
            <a:r>
              <a:rPr spc="-110" dirty="0">
                <a:latin typeface="Times New Roman"/>
                <a:cs typeface="Times New Roman"/>
              </a:rPr>
              <a:t> </a:t>
            </a:r>
            <a:r>
              <a:rPr spc="-140" dirty="0">
                <a:latin typeface="Arial Black"/>
                <a:cs typeface="Arial Black"/>
              </a:rPr>
              <a:t>Layout:</a:t>
            </a:r>
            <a:r>
              <a:rPr spc="-125" dirty="0">
                <a:latin typeface="Times New Roman"/>
                <a:cs typeface="Times New Roman"/>
              </a:rPr>
              <a:t> </a:t>
            </a:r>
            <a:r>
              <a:rPr spc="-114" dirty="0">
                <a:latin typeface="Arial Black"/>
                <a:cs typeface="Arial Black"/>
              </a:rPr>
              <a:t>Head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-125" dirty="0">
                <a:latin typeface="Arial Black"/>
                <a:cs typeface="Arial Black"/>
              </a:rPr>
              <a:t>to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Arial Black"/>
                <a:cs typeface="Arial Black"/>
              </a:rPr>
              <a:t>Head!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2125980"/>
            <a:ext cx="6490715" cy="4326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427" y="6269735"/>
            <a:ext cx="7014971" cy="445008"/>
          </a:xfrm>
          <a:prstGeom prst="rect">
            <a:avLst/>
          </a:prstGeom>
        </p:spPr>
      </p:pic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484123" y="1361948"/>
            <a:ext cx="6504305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250" dirty="0">
                <a:latin typeface="Arial Black"/>
                <a:cs typeface="Arial Black"/>
              </a:rPr>
              <a:t>How</a:t>
            </a:r>
            <a:r>
              <a:rPr spc="-125" dirty="0">
                <a:latin typeface="Times New Roman"/>
                <a:cs typeface="Times New Roman"/>
              </a:rPr>
              <a:t> </a:t>
            </a:r>
            <a:r>
              <a:rPr dirty="0">
                <a:latin typeface="Arial Black"/>
                <a:cs typeface="Arial Black"/>
              </a:rPr>
              <a:t>do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dirty="0">
                <a:latin typeface="Arial Black"/>
                <a:cs typeface="Arial Black"/>
              </a:rPr>
              <a:t>We</a:t>
            </a:r>
            <a:r>
              <a:rPr spc="-120" dirty="0">
                <a:latin typeface="Times New Roman"/>
                <a:cs typeface="Times New Roman"/>
              </a:rPr>
              <a:t> </a:t>
            </a:r>
            <a:r>
              <a:rPr dirty="0">
                <a:latin typeface="Arial Black"/>
                <a:cs typeface="Arial Black"/>
              </a:rPr>
              <a:t>apply</a:t>
            </a:r>
            <a:r>
              <a:rPr spc="-110" dirty="0">
                <a:latin typeface="Times New Roman"/>
                <a:cs typeface="Times New Roman"/>
              </a:rPr>
              <a:t> </a:t>
            </a:r>
            <a:r>
              <a:rPr spc="-120" dirty="0">
                <a:latin typeface="Arial Black"/>
                <a:cs typeface="Arial Black"/>
              </a:rPr>
              <a:t>this</a:t>
            </a:r>
            <a:r>
              <a:rPr spc="-125" dirty="0">
                <a:latin typeface="Times New Roman"/>
                <a:cs typeface="Times New Roman"/>
              </a:rPr>
              <a:t> </a:t>
            </a:r>
            <a:r>
              <a:rPr spc="-75" dirty="0">
                <a:latin typeface="Arial Black"/>
                <a:cs typeface="Arial Black"/>
              </a:rPr>
              <a:t>stuff?</a:t>
            </a: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" y="2333244"/>
            <a:ext cx="7996428" cy="3107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427" y="6269735"/>
            <a:ext cx="7014971" cy="445008"/>
          </a:xfrm>
          <a:prstGeom prst="rect">
            <a:avLst/>
          </a:prstGeom>
        </p:spPr>
      </p:pic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484123" y="1308303"/>
            <a:ext cx="8619490" cy="121031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pc="-85" dirty="0">
                <a:latin typeface="Arial Black"/>
                <a:cs typeface="Arial Black"/>
              </a:rPr>
              <a:t>Irrigation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spc="-10" dirty="0">
                <a:latin typeface="Arial Black"/>
                <a:cs typeface="Arial Black"/>
              </a:rPr>
              <a:t>Auditing</a:t>
            </a:r>
          </a:p>
          <a:p>
            <a:pPr marL="12700" marR="5080">
              <a:lnSpc>
                <a:spcPct val="100600"/>
              </a:lnSpc>
              <a:spcBef>
                <a:spcPts val="215"/>
              </a:spcBef>
            </a:pPr>
            <a:r>
              <a:rPr sz="1800" dirty="0">
                <a:solidFill>
                  <a:srgbClr val="58585B"/>
                </a:solidFill>
              </a:rPr>
              <a:t>Auditing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is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the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</a:rPr>
              <a:t>practice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of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0" dirty="0">
                <a:solidFill>
                  <a:srgbClr val="58585B"/>
                </a:solidFill>
              </a:rPr>
              <a:t>evaluating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58585B"/>
                </a:solidFill>
              </a:rPr>
              <a:t>how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efficient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your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irrigation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</a:rPr>
              <a:t>system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8585B"/>
                </a:solidFill>
              </a:rPr>
              <a:t>is,</a:t>
            </a:r>
            <a:r>
              <a:rPr sz="18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typically</a:t>
            </a:r>
            <a:r>
              <a:rPr sz="18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50" dirty="0">
                <a:solidFill>
                  <a:srgbClr val="58585B"/>
                </a:solidFill>
              </a:rPr>
              <a:t>represented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</a:rPr>
              <a:t>in</a:t>
            </a:r>
            <a:r>
              <a:rPr sz="18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55" dirty="0">
                <a:solidFill>
                  <a:srgbClr val="58585B"/>
                </a:solidFill>
              </a:rPr>
              <a:t>percentage,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10" dirty="0">
                <a:solidFill>
                  <a:srgbClr val="58585B"/>
                </a:solidFill>
              </a:rPr>
              <a:t>i.e.,</a:t>
            </a:r>
            <a:r>
              <a:rPr sz="18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</a:rPr>
              <a:t>(70%)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4123" y="2768602"/>
            <a:ext cx="9264015" cy="25101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35" dirty="0">
                <a:solidFill>
                  <a:srgbClr val="58585B"/>
                </a:solidFill>
                <a:latin typeface="Arial Black"/>
                <a:cs typeface="Arial Black"/>
              </a:rPr>
              <a:t>Import</a:t>
            </a:r>
            <a:r>
              <a:rPr sz="1800" spc="-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solidFill>
                  <a:srgbClr val="58585B"/>
                </a:solidFill>
                <a:latin typeface="Arial Black"/>
                <a:cs typeface="Arial Black"/>
              </a:rPr>
              <a:t>consideration</a:t>
            </a:r>
            <a:r>
              <a:rPr sz="1800" spc="-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solidFill>
                  <a:srgbClr val="58585B"/>
                </a:solidFill>
                <a:latin typeface="Arial Black"/>
                <a:cs typeface="Arial Black"/>
              </a:rPr>
              <a:t>for</a:t>
            </a:r>
            <a:r>
              <a:rPr sz="1800" spc="-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 Black"/>
                <a:cs typeface="Arial Black"/>
              </a:rPr>
              <a:t>good</a:t>
            </a:r>
            <a:r>
              <a:rPr sz="1800" spc="-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 Black"/>
                <a:cs typeface="Arial Black"/>
              </a:rPr>
              <a:t>efficiency</a:t>
            </a:r>
            <a:endParaRPr sz="1800">
              <a:latin typeface="Arial Black"/>
              <a:cs typeface="Arial Black"/>
            </a:endParaRPr>
          </a:p>
          <a:p>
            <a:pPr marL="247015" indent="-234315">
              <a:lnSpc>
                <a:spcPct val="100000"/>
              </a:lnSpc>
              <a:spcBef>
                <a:spcPts val="2195"/>
              </a:spcBef>
              <a:buFont typeface="Arial"/>
              <a:buChar char="•"/>
              <a:tabLst>
                <a:tab pos="247015" algn="l"/>
              </a:tabLst>
            </a:pPr>
            <a:r>
              <a:rPr sz="18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All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45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r>
              <a:rPr sz="18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35" dirty="0">
                <a:solidFill>
                  <a:srgbClr val="58585B"/>
                </a:solidFill>
                <a:latin typeface="Lucida Sans Unicode"/>
                <a:cs typeface="Lucida Sans Unicode"/>
              </a:rPr>
              <a:t>same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brand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series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(MPR,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MP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Rotator,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55" dirty="0">
                <a:solidFill>
                  <a:srgbClr val="58585B"/>
                </a:solidFill>
                <a:latin typeface="Lucida Sans Unicode"/>
                <a:cs typeface="Lucida Sans Unicode"/>
              </a:rPr>
              <a:t>R-</a:t>
            </a:r>
            <a:r>
              <a:rPr sz="180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Van)</a:t>
            </a:r>
            <a:endParaRPr sz="1800">
              <a:latin typeface="Lucida Sans Unicode"/>
              <a:cs typeface="Lucida Sans Unicode"/>
            </a:endParaRPr>
          </a:p>
          <a:p>
            <a:pPr marL="247015" marR="5080" indent="-234950">
              <a:lnSpc>
                <a:spcPct val="100600"/>
              </a:lnSpc>
              <a:buFont typeface="Arial"/>
              <a:buChar char="•"/>
              <a:tabLst>
                <a:tab pos="247015" algn="l"/>
              </a:tabLst>
            </a:pPr>
            <a:r>
              <a:rPr sz="18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All</a:t>
            </a:r>
            <a:r>
              <a:rPr sz="18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spray</a:t>
            </a:r>
            <a:r>
              <a:rPr sz="18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bodies</a:t>
            </a:r>
            <a:r>
              <a:rPr sz="18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8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35" dirty="0">
                <a:solidFill>
                  <a:srgbClr val="58585B"/>
                </a:solidFill>
                <a:latin typeface="Lucida Sans Unicode"/>
                <a:cs typeface="Lucida Sans Unicode"/>
              </a:rPr>
              <a:t>same</a:t>
            </a:r>
            <a:r>
              <a:rPr sz="18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brand</a:t>
            </a:r>
            <a:r>
              <a:rPr sz="18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8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pressure-</a:t>
            </a:r>
            <a:r>
              <a:rPr sz="18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regulated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8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14" dirty="0">
                <a:solidFill>
                  <a:srgbClr val="58585B"/>
                </a:solidFill>
                <a:latin typeface="Lucida Sans Unicode"/>
                <a:cs typeface="Lucida Sans Unicode"/>
              </a:rPr>
              <a:t>match</a:t>
            </a:r>
            <a:r>
              <a:rPr sz="18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8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r>
              <a:rPr sz="180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peak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performance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range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(More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later)</a:t>
            </a:r>
            <a:endParaRPr sz="180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47015" algn="l"/>
              </a:tabLst>
            </a:pPr>
            <a:r>
              <a:rPr sz="18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All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80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level</a:t>
            </a:r>
            <a:r>
              <a:rPr sz="180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3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r>
              <a:rPr sz="18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clear</a:t>
            </a:r>
            <a:r>
              <a:rPr sz="180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debris</a:t>
            </a:r>
            <a:endParaRPr sz="180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247015" algn="l"/>
              </a:tabLst>
            </a:pPr>
            <a:r>
              <a:rPr sz="18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spraying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head</a:t>
            </a:r>
            <a:endParaRPr sz="180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247015" algn="l"/>
              </a:tabLst>
            </a:pP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There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not</a:t>
            </a:r>
            <a:r>
              <a:rPr sz="18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too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25" dirty="0">
                <a:solidFill>
                  <a:srgbClr val="58585B"/>
                </a:solidFill>
                <a:latin typeface="Lucida Sans Unicode"/>
                <a:cs typeface="Lucida Sans Unicode"/>
              </a:rPr>
              <a:t>many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8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one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endParaRPr sz="180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247015" algn="l"/>
              </a:tabLst>
            </a:pPr>
            <a:r>
              <a:rPr sz="18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Heads</a:t>
            </a:r>
            <a:r>
              <a:rPr sz="1800" spc="1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800" spc="1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receiving</a:t>
            </a:r>
            <a:r>
              <a:rPr sz="180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adequate</a:t>
            </a:r>
            <a:r>
              <a:rPr sz="1800" spc="1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800" spc="1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e</a:t>
            </a:r>
            <a:endParaRPr sz="1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043427" y="4581144"/>
            <a:ext cx="7015480" cy="2133600"/>
            <a:chOff x="3043427" y="4581144"/>
            <a:chExt cx="7015480" cy="213360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3427" y="6269736"/>
              <a:ext cx="7014971" cy="4450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4931" y="4581144"/>
              <a:ext cx="2066544" cy="1655064"/>
            </a:xfrm>
            <a:prstGeom prst="rect">
              <a:avLst/>
            </a:prstGeom>
          </p:spPr>
        </p:pic>
      </p:grp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484123" y="1361948"/>
            <a:ext cx="5583555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45" dirty="0">
                <a:latin typeface="Arial Black"/>
                <a:cs typeface="Arial Black"/>
              </a:rPr>
              <a:t>At</a:t>
            </a:r>
            <a:r>
              <a:rPr spc="-140" dirty="0">
                <a:latin typeface="Times New Roman"/>
                <a:cs typeface="Times New Roman"/>
              </a:rPr>
              <a:t> </a:t>
            </a:r>
            <a:r>
              <a:rPr dirty="0">
                <a:latin typeface="Arial Black"/>
                <a:cs typeface="Arial Black"/>
              </a:rPr>
              <a:t>home</a:t>
            </a:r>
            <a:r>
              <a:rPr spc="-160" dirty="0">
                <a:latin typeface="Times New Roman"/>
                <a:cs typeface="Times New Roman"/>
              </a:rPr>
              <a:t> </a:t>
            </a:r>
            <a:r>
              <a:rPr spc="-45" dirty="0">
                <a:latin typeface="Arial Black"/>
                <a:cs typeface="Arial Black"/>
              </a:rPr>
              <a:t>Auditing</a:t>
            </a:r>
            <a:r>
              <a:rPr spc="-170" dirty="0">
                <a:latin typeface="Times New Roman"/>
                <a:cs typeface="Times New Roman"/>
              </a:rPr>
              <a:t> </a:t>
            </a:r>
            <a:r>
              <a:rPr spc="-120" dirty="0">
                <a:latin typeface="Arial Black"/>
                <a:cs typeface="Arial Black"/>
              </a:rPr>
              <a:t>Steps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484123" y="2002330"/>
            <a:ext cx="4941570" cy="4018279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450" spc="-75" dirty="0">
                <a:solidFill>
                  <a:srgbClr val="1E4D2B"/>
                </a:solidFill>
                <a:latin typeface="Arial Black"/>
                <a:cs typeface="Arial Black"/>
              </a:rPr>
              <a:t>Step</a:t>
            </a:r>
            <a:r>
              <a:rPr sz="1450" spc="-2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450" spc="-475" dirty="0">
                <a:solidFill>
                  <a:srgbClr val="1E4D2B"/>
                </a:solidFill>
                <a:latin typeface="Arial Black"/>
                <a:cs typeface="Arial Black"/>
              </a:rPr>
              <a:t>1</a:t>
            </a:r>
            <a:endParaRPr sz="1450">
              <a:latin typeface="Arial Black"/>
              <a:cs typeface="Arial Black"/>
            </a:endParaRPr>
          </a:p>
          <a:p>
            <a:pPr marL="12700" marR="5080">
              <a:lnSpc>
                <a:spcPct val="100200"/>
              </a:lnSpc>
              <a:spcBef>
                <a:spcPts val="145"/>
              </a:spcBef>
            </a:pPr>
            <a:r>
              <a:rPr sz="1450" dirty="0">
                <a:latin typeface="Lucida Sans Unicode"/>
                <a:cs typeface="Lucida Sans Unicode"/>
              </a:rPr>
              <a:t>Gather</a:t>
            </a:r>
            <a:r>
              <a:rPr sz="1450" spc="195" dirty="0">
                <a:latin typeface="Times New Roman"/>
                <a:cs typeface="Times New Roman"/>
              </a:rPr>
              <a:t> </a:t>
            </a:r>
            <a:r>
              <a:rPr sz="1450" spc="-270" dirty="0">
                <a:latin typeface="Lucida Sans Unicode"/>
                <a:cs typeface="Lucida Sans Unicode"/>
              </a:rPr>
              <a:t>12</a:t>
            </a:r>
            <a:r>
              <a:rPr sz="1450" spc="1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identical</a:t>
            </a:r>
            <a:r>
              <a:rPr sz="1450" spc="1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containers</a:t>
            </a:r>
            <a:r>
              <a:rPr sz="1450" spc="2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for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collecting</a:t>
            </a:r>
            <a:r>
              <a:rPr sz="1450" spc="204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water.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These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10" dirty="0">
                <a:latin typeface="Lucida Sans Unicode"/>
                <a:cs typeface="Lucida Sans Unicode"/>
              </a:rPr>
              <a:t>can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spc="70" dirty="0">
                <a:latin typeface="Lucida Sans Unicode"/>
                <a:cs typeface="Lucida Sans Unicode"/>
              </a:rPr>
              <a:t>be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tuna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or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Lucida Sans Unicode"/>
                <a:cs typeface="Lucida Sans Unicode"/>
              </a:rPr>
              <a:t>cat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food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cans,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plastic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cups,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-20" dirty="0">
                <a:latin typeface="Lucida Sans Unicode"/>
                <a:cs typeface="Lucida Sans Unicode"/>
              </a:rPr>
              <a:t>rain</a:t>
            </a:r>
            <a:r>
              <a:rPr sz="1450" spc="-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gauges,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etc.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They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must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70" dirty="0">
                <a:latin typeface="Lucida Sans Unicode"/>
                <a:cs typeface="Lucida Sans Unicode"/>
              </a:rPr>
              <a:t>be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Lucida Sans Unicode"/>
                <a:cs typeface="Lucida Sans Unicode"/>
              </a:rPr>
              <a:t>same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type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to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collect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spc="50" dirty="0">
                <a:latin typeface="Lucida Sans Unicode"/>
                <a:cs typeface="Lucida Sans Unicode"/>
              </a:rPr>
              <a:t>water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evenly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Lucida Sans Unicode"/>
                <a:cs typeface="Lucida Sans Unicode"/>
              </a:rPr>
              <a:t>and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sit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level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lawn.</a:t>
            </a:r>
            <a:endParaRPr sz="14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450" spc="-75" dirty="0">
                <a:solidFill>
                  <a:srgbClr val="1E4D2B"/>
                </a:solidFill>
                <a:latin typeface="Arial Black"/>
                <a:cs typeface="Arial Black"/>
              </a:rPr>
              <a:t>Step</a:t>
            </a:r>
            <a:r>
              <a:rPr sz="1450" spc="-2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450" spc="-50" dirty="0">
                <a:solidFill>
                  <a:srgbClr val="1E4D2B"/>
                </a:solidFill>
                <a:latin typeface="Arial Black"/>
                <a:cs typeface="Arial Black"/>
              </a:rPr>
              <a:t>2</a:t>
            </a:r>
            <a:endParaRPr sz="1450">
              <a:latin typeface="Arial Black"/>
              <a:cs typeface="Arial Black"/>
            </a:endParaRPr>
          </a:p>
          <a:p>
            <a:pPr marL="12700" marR="302895">
              <a:lnSpc>
                <a:spcPct val="100000"/>
              </a:lnSpc>
              <a:spcBef>
                <a:spcPts val="145"/>
              </a:spcBef>
            </a:pPr>
            <a:r>
              <a:rPr sz="1450" dirty="0">
                <a:latin typeface="Lucida Sans Unicode"/>
                <a:cs typeface="Lucida Sans Unicode"/>
              </a:rPr>
              <a:t>Working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one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irrigation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zone,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randomly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Lucida Sans Unicode"/>
                <a:cs typeface="Lucida Sans Unicode"/>
              </a:rPr>
              <a:t>place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the</a:t>
            </a:r>
            <a:r>
              <a:rPr sz="1450" spc="-25" dirty="0">
                <a:latin typeface="Times New Roman"/>
                <a:cs typeface="Times New Roman"/>
              </a:rPr>
              <a:t> </a:t>
            </a:r>
            <a:r>
              <a:rPr sz="1450" spc="55" dirty="0">
                <a:latin typeface="Lucida Sans Unicode"/>
                <a:cs typeface="Lucida Sans Unicode"/>
              </a:rPr>
              <a:t>cups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lawn.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Put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Lucida Sans Unicode"/>
                <a:cs typeface="Lucida Sans Unicode"/>
              </a:rPr>
              <a:t>some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on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green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Lucida Sans Unicode"/>
                <a:cs typeface="Lucida Sans Unicode"/>
              </a:rPr>
              <a:t>areas</a:t>
            </a:r>
            <a:endParaRPr sz="1450">
              <a:latin typeface="Lucida Sans Unicode"/>
              <a:cs typeface="Lucida Sans Unicode"/>
            </a:endParaRPr>
          </a:p>
          <a:p>
            <a:pPr marL="12700" marR="85725">
              <a:lnSpc>
                <a:spcPct val="100000"/>
              </a:lnSpc>
              <a:spcBef>
                <a:spcPts val="10"/>
              </a:spcBef>
            </a:pPr>
            <a:r>
              <a:rPr sz="1450" spc="85" dirty="0">
                <a:latin typeface="Lucida Sans Unicode"/>
                <a:cs typeface="Lucida Sans Unicode"/>
              </a:rPr>
              <a:t>and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Lucida Sans Unicode"/>
                <a:cs typeface="Lucida Sans Unicode"/>
              </a:rPr>
              <a:t>some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on</a:t>
            </a:r>
            <a:r>
              <a:rPr sz="1450" spc="13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brown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areas.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Make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sure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containers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spc="65" dirty="0">
                <a:latin typeface="Lucida Sans Unicode"/>
                <a:cs typeface="Lucida Sans Unicode"/>
              </a:rPr>
              <a:t>are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level.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Avoid</a:t>
            </a:r>
            <a:r>
              <a:rPr sz="1450" spc="40" dirty="0">
                <a:latin typeface="Times New Roman"/>
                <a:cs typeface="Times New Roman"/>
              </a:rPr>
              <a:t> </a:t>
            </a:r>
            <a:r>
              <a:rPr sz="1450" spc="45" dirty="0">
                <a:latin typeface="Lucida Sans Unicode"/>
                <a:cs typeface="Lucida Sans Unicode"/>
              </a:rPr>
              <a:t>placing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containers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next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to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sprinkler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spc="70" dirty="0">
                <a:latin typeface="Lucida Sans Unicode"/>
                <a:cs typeface="Lucida Sans Unicode"/>
              </a:rPr>
              <a:t>heads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spc="250" dirty="0">
                <a:latin typeface="Lucida Sans Unicode"/>
                <a:cs typeface="Lucida Sans Unicode"/>
              </a:rPr>
              <a:t>–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keeping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spc="55" dirty="0">
                <a:latin typeface="Lucida Sans Unicode"/>
                <a:cs typeface="Lucida Sans Unicode"/>
              </a:rPr>
              <a:t>them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spc="175" dirty="0">
                <a:latin typeface="Lucida Sans Unicode"/>
                <a:cs typeface="Lucida Sans Unicode"/>
              </a:rPr>
              <a:t>a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few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feet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spc="50" dirty="0">
                <a:latin typeface="Lucida Sans Unicode"/>
                <a:cs typeface="Lucida Sans Unicode"/>
              </a:rPr>
              <a:t>away.</a:t>
            </a:r>
            <a:endParaRPr sz="14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750"/>
              </a:spcBef>
            </a:pPr>
            <a:r>
              <a:rPr sz="1450" spc="-75" dirty="0">
                <a:solidFill>
                  <a:srgbClr val="1E4D2B"/>
                </a:solidFill>
                <a:latin typeface="Arial Black"/>
                <a:cs typeface="Arial Black"/>
              </a:rPr>
              <a:t>Step</a:t>
            </a:r>
            <a:r>
              <a:rPr sz="1450" spc="-2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450" spc="-50" dirty="0">
                <a:solidFill>
                  <a:srgbClr val="1E4D2B"/>
                </a:solidFill>
                <a:latin typeface="Arial Black"/>
                <a:cs typeface="Arial Black"/>
              </a:rPr>
              <a:t>3</a:t>
            </a:r>
            <a:endParaRPr sz="1450">
              <a:latin typeface="Arial Black"/>
              <a:cs typeface="Arial Black"/>
            </a:endParaRPr>
          </a:p>
          <a:p>
            <a:pPr marL="12700" marR="119380">
              <a:lnSpc>
                <a:spcPct val="100200"/>
              </a:lnSpc>
              <a:spcBef>
                <a:spcPts val="140"/>
              </a:spcBef>
            </a:pPr>
            <a:r>
              <a:rPr sz="1450" dirty="0">
                <a:latin typeface="Lucida Sans Unicode"/>
                <a:cs typeface="Lucida Sans Unicode"/>
              </a:rPr>
              <a:t>Let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irrigation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system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run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through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175" dirty="0">
                <a:latin typeface="Lucida Sans Unicode"/>
                <a:cs typeface="Lucida Sans Unicode"/>
              </a:rPr>
              <a:t>a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normal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cycle.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Or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run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system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for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spc="-175" dirty="0">
                <a:latin typeface="Lucida Sans Unicode"/>
                <a:cs typeface="Lucida Sans Unicode"/>
              </a:rPr>
              <a:t>15-</a:t>
            </a:r>
            <a:r>
              <a:rPr sz="1450" dirty="0">
                <a:latin typeface="Lucida Sans Unicode"/>
                <a:cs typeface="Lucida Sans Unicode"/>
              </a:rPr>
              <a:t>20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minutes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while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spc="40" dirty="0">
                <a:latin typeface="Lucida Sans Unicode"/>
                <a:cs typeface="Lucida Sans Unicode"/>
              </a:rPr>
              <a:t>watching</a:t>
            </a:r>
            <a:r>
              <a:rPr sz="1450" spc="4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sprinklers</a:t>
            </a:r>
            <a:r>
              <a:rPr sz="1450" spc="-15" dirty="0">
                <a:latin typeface="Times New Roman"/>
                <a:cs typeface="Times New Roman"/>
              </a:rPr>
              <a:t> </a:t>
            </a:r>
            <a:r>
              <a:rPr sz="1450" spc="-20" dirty="0">
                <a:latin typeface="Lucida Sans Unicode"/>
                <a:cs typeface="Lucida Sans Unicode"/>
              </a:rPr>
              <a:t>run.</a:t>
            </a:r>
            <a:r>
              <a:rPr sz="1450" spc="10" dirty="0">
                <a:latin typeface="Times New Roman"/>
                <a:cs typeface="Times New Roman"/>
              </a:rPr>
              <a:t> </a:t>
            </a:r>
            <a:r>
              <a:rPr sz="1450" spc="-30" dirty="0">
                <a:latin typeface="Lucida Sans Unicode"/>
                <a:cs typeface="Lucida Sans Unicode"/>
              </a:rPr>
              <a:t>Look</a:t>
            </a:r>
            <a:r>
              <a:rPr sz="1450" spc="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for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crooked,</a:t>
            </a:r>
            <a:r>
              <a:rPr sz="1450" spc="1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low,</a:t>
            </a:r>
            <a:r>
              <a:rPr sz="1450" spc="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plugged,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or</a:t>
            </a:r>
            <a:r>
              <a:rPr sz="1450" spc="-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blocked</a:t>
            </a:r>
            <a:r>
              <a:rPr sz="1450" spc="22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heads.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4931" y="1392936"/>
            <a:ext cx="2564892" cy="144475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94931" y="3014472"/>
            <a:ext cx="1728216" cy="14935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427" y="6269735"/>
            <a:ext cx="7014971" cy="445008"/>
          </a:xfrm>
          <a:prstGeom prst="rect">
            <a:avLst/>
          </a:prstGeom>
        </p:spPr>
      </p:pic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484123" y="1361948"/>
            <a:ext cx="5583555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45" dirty="0">
                <a:latin typeface="Arial Black"/>
                <a:cs typeface="Arial Black"/>
              </a:rPr>
              <a:t>At</a:t>
            </a:r>
            <a:r>
              <a:rPr spc="-140" dirty="0">
                <a:latin typeface="Times New Roman"/>
                <a:cs typeface="Times New Roman"/>
              </a:rPr>
              <a:t> </a:t>
            </a:r>
            <a:r>
              <a:rPr dirty="0">
                <a:latin typeface="Arial Black"/>
                <a:cs typeface="Arial Black"/>
              </a:rPr>
              <a:t>home</a:t>
            </a:r>
            <a:r>
              <a:rPr spc="-160" dirty="0">
                <a:latin typeface="Times New Roman"/>
                <a:cs typeface="Times New Roman"/>
              </a:rPr>
              <a:t> </a:t>
            </a:r>
            <a:r>
              <a:rPr spc="-45" dirty="0">
                <a:latin typeface="Arial Black"/>
                <a:cs typeface="Arial Black"/>
              </a:rPr>
              <a:t>Auditing</a:t>
            </a:r>
            <a:r>
              <a:rPr spc="-170" dirty="0">
                <a:latin typeface="Times New Roman"/>
                <a:cs typeface="Times New Roman"/>
              </a:rPr>
              <a:t> </a:t>
            </a:r>
            <a:r>
              <a:rPr spc="-120" dirty="0">
                <a:latin typeface="Arial Black"/>
                <a:cs typeface="Arial Black"/>
              </a:rPr>
              <a:t>Steps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82600" y="2291890"/>
            <a:ext cx="4955540" cy="30753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240"/>
              </a:spcBef>
            </a:pPr>
            <a:r>
              <a:rPr sz="1450" spc="-75" dirty="0">
                <a:solidFill>
                  <a:srgbClr val="1E4D2B"/>
                </a:solidFill>
                <a:latin typeface="Arial Black"/>
                <a:cs typeface="Arial Black"/>
              </a:rPr>
              <a:t>Step</a:t>
            </a:r>
            <a:r>
              <a:rPr sz="1450" spc="-2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450" spc="-50" dirty="0">
                <a:solidFill>
                  <a:srgbClr val="1E4D2B"/>
                </a:solidFill>
                <a:latin typeface="Arial Black"/>
                <a:cs typeface="Arial Black"/>
              </a:rPr>
              <a:t>4</a:t>
            </a:r>
            <a:endParaRPr sz="1450">
              <a:latin typeface="Arial Black"/>
              <a:cs typeface="Arial Black"/>
            </a:endParaRPr>
          </a:p>
          <a:p>
            <a:pPr marL="13970" marR="5080">
              <a:lnSpc>
                <a:spcPct val="100200"/>
              </a:lnSpc>
              <a:spcBef>
                <a:spcPts val="145"/>
              </a:spcBef>
            </a:pPr>
            <a:r>
              <a:rPr sz="1450" dirty="0">
                <a:latin typeface="Lucida Sans Unicode"/>
                <a:cs typeface="Lucida Sans Unicode"/>
              </a:rPr>
              <a:t>Measure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depth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of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50" dirty="0">
                <a:latin typeface="Lucida Sans Unicode"/>
                <a:cs typeface="Lucida Sans Unicode"/>
              </a:rPr>
              <a:t>water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Lucida Sans Unicode"/>
                <a:cs typeface="Lucida Sans Unicode"/>
              </a:rPr>
              <a:t>each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container</a:t>
            </a:r>
            <a:r>
              <a:rPr sz="1450" spc="5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with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spc="175" dirty="0">
                <a:latin typeface="Lucida Sans Unicode"/>
                <a:cs typeface="Lucida Sans Unicode"/>
              </a:rPr>
              <a:t>a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spc="-30" dirty="0">
                <a:latin typeface="Lucida Sans Unicode"/>
                <a:cs typeface="Lucida Sans Unicode"/>
              </a:rPr>
              <a:t>ruler.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Write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down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100" dirty="0">
                <a:latin typeface="Lucida Sans Unicode"/>
                <a:cs typeface="Lucida Sans Unicode"/>
              </a:rPr>
              <a:t>each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number,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along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with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Lucida Sans Unicode"/>
                <a:cs typeface="Lucida Sans Unicode"/>
              </a:rPr>
              <a:t>a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note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spc="-35" dirty="0">
                <a:latin typeface="Lucida Sans Unicode"/>
                <a:cs typeface="Lucida Sans Unicode"/>
              </a:rPr>
              <a:t>if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spc="50" dirty="0">
                <a:latin typeface="Lucida Sans Unicode"/>
                <a:cs typeface="Lucida Sans Unicode"/>
              </a:rPr>
              <a:t>lawn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is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healthy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or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brown.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Measure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to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spc="-204" dirty="0">
                <a:latin typeface="Lucida Sans Unicode"/>
                <a:cs typeface="Lucida Sans Unicode"/>
              </a:rPr>
              <a:t>1/10</a:t>
            </a:r>
            <a:r>
              <a:rPr sz="1450" spc="-204" dirty="0">
                <a:latin typeface="Times New Roman"/>
                <a:cs typeface="Times New Roman"/>
              </a:rPr>
              <a:t>″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if</a:t>
            </a:r>
            <a:r>
              <a:rPr sz="1450" spc="-25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possible.</a:t>
            </a:r>
            <a:endParaRPr sz="14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445"/>
              </a:spcBef>
            </a:pPr>
            <a:endParaRPr sz="14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1450" spc="-75" dirty="0">
                <a:solidFill>
                  <a:srgbClr val="1E4D2B"/>
                </a:solidFill>
                <a:latin typeface="Arial Black"/>
                <a:cs typeface="Arial Black"/>
              </a:rPr>
              <a:t>Step</a:t>
            </a:r>
            <a:r>
              <a:rPr sz="1450" spc="-2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450" spc="-50" dirty="0">
                <a:solidFill>
                  <a:srgbClr val="1E4D2B"/>
                </a:solidFill>
                <a:latin typeface="Arial Black"/>
                <a:cs typeface="Arial Black"/>
              </a:rPr>
              <a:t>5</a:t>
            </a:r>
            <a:endParaRPr sz="1450">
              <a:latin typeface="Arial Black"/>
              <a:cs typeface="Arial Black"/>
            </a:endParaRPr>
          </a:p>
          <a:p>
            <a:pPr marL="12700" marR="30480">
              <a:lnSpc>
                <a:spcPct val="100099"/>
              </a:lnSpc>
              <a:spcBef>
                <a:spcPts val="145"/>
              </a:spcBef>
            </a:pPr>
            <a:r>
              <a:rPr sz="1450" dirty="0">
                <a:latin typeface="Lucida Sans Unicode"/>
                <a:cs typeface="Lucida Sans Unicode"/>
              </a:rPr>
              <a:t>Do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60" dirty="0">
                <a:latin typeface="Lucida Sans Unicode"/>
                <a:cs typeface="Lucida Sans Unicode"/>
              </a:rPr>
              <a:t>some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simple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spc="80" dirty="0">
                <a:latin typeface="Lucida Sans Unicode"/>
                <a:cs typeface="Lucida Sans Unicode"/>
              </a:rPr>
              <a:t>math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to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get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05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Lucida Sans Unicode"/>
                <a:cs typeface="Lucida Sans Unicode"/>
              </a:rPr>
              <a:t>average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depth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spc="-25" dirty="0">
                <a:latin typeface="Lucida Sans Unicode"/>
                <a:cs typeface="Lucida Sans Unicode"/>
              </a:rPr>
              <a:t>of</a:t>
            </a:r>
            <a:r>
              <a:rPr sz="1450" spc="-25" dirty="0">
                <a:latin typeface="Times New Roman"/>
                <a:cs typeface="Times New Roman"/>
              </a:rPr>
              <a:t> </a:t>
            </a:r>
            <a:r>
              <a:rPr sz="1450" spc="50" dirty="0">
                <a:latin typeface="Lucida Sans Unicode"/>
                <a:cs typeface="Lucida Sans Unicode"/>
              </a:rPr>
              <a:t>water</a:t>
            </a:r>
            <a:r>
              <a:rPr sz="1450" spc="9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applied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green</a:t>
            </a:r>
            <a:r>
              <a:rPr sz="1450" spc="9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turf</a:t>
            </a:r>
            <a:r>
              <a:rPr sz="1450" spc="110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Lucida Sans Unicode"/>
                <a:cs typeface="Lucida Sans Unicode"/>
              </a:rPr>
              <a:t>areas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spc="85" dirty="0">
                <a:latin typeface="Lucida Sans Unicode"/>
                <a:cs typeface="Lucida Sans Unicode"/>
              </a:rPr>
              <a:t>and</a:t>
            </a:r>
            <a:r>
              <a:rPr sz="1450" spc="8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the</a:t>
            </a:r>
            <a:r>
              <a:rPr sz="1450" spc="10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brown</a:t>
            </a:r>
            <a:r>
              <a:rPr sz="1450" spc="-1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areas.</a:t>
            </a:r>
            <a:r>
              <a:rPr sz="1450" spc="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While</a:t>
            </a:r>
            <a:r>
              <a:rPr sz="1450" spc="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it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spc="120" dirty="0">
                <a:latin typeface="Lucida Sans Unicode"/>
                <a:cs typeface="Lucida Sans Unicode"/>
              </a:rPr>
              <a:t>may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Lucida Sans Unicode"/>
                <a:cs typeface="Lucida Sans Unicode"/>
              </a:rPr>
              <a:t>seem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insignificant,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keep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in</a:t>
            </a:r>
            <a:r>
              <a:rPr sz="1450" spc="50" dirty="0">
                <a:latin typeface="Times New Roman"/>
                <a:cs typeface="Times New Roman"/>
              </a:rPr>
              <a:t> </a:t>
            </a:r>
            <a:r>
              <a:rPr sz="1450" spc="-20" dirty="0">
                <a:latin typeface="Lucida Sans Unicode"/>
                <a:cs typeface="Lucida Sans Unicode"/>
              </a:rPr>
              <a:t>mind</a:t>
            </a:r>
            <a:r>
              <a:rPr sz="1450" spc="-2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that</a:t>
            </a:r>
            <a:r>
              <a:rPr sz="1450" spc="130" dirty="0">
                <a:latin typeface="Times New Roman"/>
                <a:cs typeface="Times New Roman"/>
              </a:rPr>
              <a:t> </a:t>
            </a:r>
            <a:r>
              <a:rPr sz="1450" spc="175" dirty="0">
                <a:latin typeface="Lucida Sans Unicode"/>
                <a:cs typeface="Lucida Sans Unicode"/>
              </a:rPr>
              <a:t>a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green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Lucida Sans Unicode"/>
                <a:cs typeface="Lucida Sans Unicode"/>
              </a:rPr>
              <a:t>area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that</a:t>
            </a:r>
            <a:r>
              <a:rPr sz="1450" spc="1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received</a:t>
            </a:r>
            <a:r>
              <a:rPr sz="1450" spc="120" dirty="0">
                <a:latin typeface="Times New Roman"/>
                <a:cs typeface="Times New Roman"/>
              </a:rPr>
              <a:t> </a:t>
            </a:r>
            <a:r>
              <a:rPr sz="1450" spc="-55" dirty="0">
                <a:latin typeface="Lucida Sans Unicode"/>
                <a:cs typeface="Lucida Sans Unicode"/>
              </a:rPr>
              <a:t>0.2</a:t>
            </a:r>
            <a:r>
              <a:rPr sz="1450" spc="-55" dirty="0">
                <a:latin typeface="Times New Roman"/>
                <a:cs typeface="Times New Roman"/>
              </a:rPr>
              <a:t>″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of</a:t>
            </a:r>
            <a:r>
              <a:rPr sz="1450" spc="140" dirty="0">
                <a:latin typeface="Times New Roman"/>
                <a:cs typeface="Times New Roman"/>
              </a:rPr>
              <a:t> </a:t>
            </a:r>
            <a:r>
              <a:rPr sz="1450" spc="50" dirty="0">
                <a:latin typeface="Lucida Sans Unicode"/>
                <a:cs typeface="Lucida Sans Unicode"/>
              </a:rPr>
              <a:t>water</a:t>
            </a:r>
            <a:r>
              <a:rPr sz="1450" spc="13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versus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125" dirty="0">
                <a:latin typeface="Lucida Sans Unicode"/>
                <a:cs typeface="Lucida Sans Unicode"/>
              </a:rPr>
              <a:t>a</a:t>
            </a:r>
            <a:r>
              <a:rPr sz="1450" spc="12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brown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Lucida Sans Unicode"/>
                <a:cs typeface="Lucida Sans Unicode"/>
              </a:rPr>
              <a:t>area</a:t>
            </a:r>
            <a:r>
              <a:rPr sz="1450" spc="6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with</a:t>
            </a:r>
            <a:r>
              <a:rPr sz="1450" spc="65" dirty="0">
                <a:latin typeface="Times New Roman"/>
                <a:cs typeface="Times New Roman"/>
              </a:rPr>
              <a:t> </a:t>
            </a:r>
            <a:r>
              <a:rPr sz="1450" spc="-165" dirty="0">
                <a:latin typeface="Lucida Sans Unicode"/>
                <a:cs typeface="Lucida Sans Unicode"/>
              </a:rPr>
              <a:t>0.1</a:t>
            </a:r>
            <a:r>
              <a:rPr sz="1450" spc="-165" dirty="0">
                <a:latin typeface="Times New Roman"/>
                <a:cs typeface="Times New Roman"/>
              </a:rPr>
              <a:t>″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is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getting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TWICE</a:t>
            </a:r>
            <a:r>
              <a:rPr sz="1450" spc="75" dirty="0">
                <a:latin typeface="Times New Roman"/>
                <a:cs typeface="Times New Roman"/>
              </a:rPr>
              <a:t> </a:t>
            </a:r>
            <a:r>
              <a:rPr sz="1450" spc="95" dirty="0">
                <a:latin typeface="Lucida Sans Unicode"/>
                <a:cs typeface="Lucida Sans Unicode"/>
              </a:rPr>
              <a:t>as</a:t>
            </a:r>
            <a:r>
              <a:rPr sz="1450" spc="55" dirty="0">
                <a:latin typeface="Times New Roman"/>
                <a:cs typeface="Times New Roman"/>
              </a:rPr>
              <a:t> </a:t>
            </a:r>
            <a:r>
              <a:rPr sz="1450" spc="75" dirty="0">
                <a:latin typeface="Lucida Sans Unicode"/>
                <a:cs typeface="Lucida Sans Unicode"/>
              </a:rPr>
              <a:t>much</a:t>
            </a:r>
            <a:r>
              <a:rPr sz="1450" spc="80" dirty="0">
                <a:latin typeface="Times New Roman"/>
                <a:cs typeface="Times New Roman"/>
              </a:rPr>
              <a:t> </a:t>
            </a:r>
            <a:r>
              <a:rPr sz="1450" spc="40" dirty="0">
                <a:latin typeface="Lucida Sans Unicode"/>
                <a:cs typeface="Lucida Sans Unicode"/>
              </a:rPr>
              <a:t>water</a:t>
            </a:r>
            <a:r>
              <a:rPr sz="1450" spc="4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every</a:t>
            </a:r>
            <a:r>
              <a:rPr sz="1450" spc="165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time</a:t>
            </a:r>
            <a:r>
              <a:rPr sz="1450" spc="17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Lucida Sans Unicode"/>
                <a:cs typeface="Lucida Sans Unicode"/>
              </a:rPr>
              <a:t>you</a:t>
            </a:r>
            <a:r>
              <a:rPr sz="1450" spc="200" dirty="0">
                <a:latin typeface="Times New Roman"/>
                <a:cs typeface="Times New Roman"/>
              </a:rPr>
              <a:t> </a:t>
            </a:r>
            <a:r>
              <a:rPr sz="1450" spc="-10" dirty="0">
                <a:latin typeface="Lucida Sans Unicode"/>
                <a:cs typeface="Lucida Sans Unicode"/>
              </a:rPr>
              <a:t>irrigate!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5959" y="2237232"/>
            <a:ext cx="3925824" cy="304647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427" y="6269735"/>
            <a:ext cx="7014971" cy="445008"/>
          </a:xfrm>
          <a:prstGeom prst="rect">
            <a:avLst/>
          </a:prstGeom>
        </p:spPr>
      </p:pic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484123" y="1361948"/>
            <a:ext cx="5095240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25" dirty="0">
                <a:latin typeface="Arial Black"/>
                <a:cs typeface="Arial Black"/>
              </a:rPr>
              <a:t>Professional</a:t>
            </a:r>
            <a:r>
              <a:rPr spc="-14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Arial Black"/>
                <a:cs typeface="Arial Black"/>
              </a:rPr>
              <a:t>Auditing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84123" y="1962404"/>
            <a:ext cx="5415915" cy="3890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015" marR="886460" indent="-234950">
              <a:lnSpc>
                <a:spcPct val="100600"/>
              </a:lnSpc>
              <a:spcBef>
                <a:spcPts val="100"/>
              </a:spcBef>
              <a:buChar char="•"/>
              <a:tabLst>
                <a:tab pos="247015" algn="l"/>
              </a:tabLst>
            </a:pP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Established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DUlq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as</a:t>
            </a:r>
            <a:r>
              <a:rPr sz="18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an</a:t>
            </a:r>
            <a:r>
              <a:rPr sz="18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industry-accepted</a:t>
            </a:r>
            <a:r>
              <a:rPr sz="180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efficiency</a:t>
            </a:r>
            <a:r>
              <a:rPr sz="1800" spc="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metric</a:t>
            </a:r>
            <a:endParaRPr sz="1800">
              <a:latin typeface="Arial"/>
              <a:cs typeface="Arial"/>
            </a:endParaRPr>
          </a:p>
          <a:p>
            <a:pPr marL="247015" marR="337185" indent="-234950">
              <a:lnSpc>
                <a:spcPct val="100600"/>
              </a:lnSpc>
              <a:buChar char="•"/>
              <a:tabLst>
                <a:tab pos="247015" algn="l"/>
              </a:tabLst>
            </a:pP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Confirms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pressure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at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the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point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of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connection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8585B"/>
                </a:solidFill>
                <a:latin typeface="Arial"/>
                <a:cs typeface="Arial"/>
              </a:rPr>
              <a:t>as</a:t>
            </a:r>
            <a:r>
              <a:rPr sz="18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well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as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at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the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heads</a:t>
            </a:r>
            <a:endParaRPr sz="1800">
              <a:latin typeface="Arial"/>
              <a:cs typeface="Arial"/>
            </a:endParaRPr>
          </a:p>
          <a:p>
            <a:pPr marL="247015" marR="208279" indent="-234950">
              <a:lnSpc>
                <a:spcPct val="100600"/>
              </a:lnSpc>
              <a:buChar char="•"/>
              <a:tabLst>
                <a:tab pos="247015" algn="l"/>
              </a:tabLst>
            </a:pP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Creates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notes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on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issues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that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were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present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at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8585B"/>
                </a:solidFill>
                <a:latin typeface="Arial"/>
                <a:cs typeface="Arial"/>
              </a:rPr>
              <a:t>the</a:t>
            </a:r>
            <a:r>
              <a:rPr sz="18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time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of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inspection</a:t>
            </a:r>
            <a:r>
              <a:rPr sz="18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that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can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then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be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fixed.</a:t>
            </a:r>
            <a:r>
              <a:rPr sz="18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58585B"/>
                </a:solidFill>
                <a:latin typeface="Arial"/>
                <a:cs typeface="Arial"/>
              </a:rPr>
              <a:t>Some</a:t>
            </a:r>
            <a:endParaRPr sz="1800">
              <a:latin typeface="Arial"/>
              <a:cs typeface="Arial"/>
            </a:endParaRPr>
          </a:p>
          <a:p>
            <a:pPr marL="247015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services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will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fix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issues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part</a:t>
            </a:r>
            <a:r>
              <a:rPr sz="18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of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the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audit.</a:t>
            </a:r>
            <a:endParaRPr sz="1800">
              <a:latin typeface="Arial"/>
              <a:cs typeface="Arial"/>
            </a:endParaRPr>
          </a:p>
          <a:p>
            <a:pPr marL="247015" indent="-234315">
              <a:lnSpc>
                <a:spcPct val="100000"/>
              </a:lnSpc>
              <a:spcBef>
                <a:spcPts val="10"/>
              </a:spcBef>
              <a:buChar char="•"/>
              <a:tabLst>
                <a:tab pos="247015" algn="l"/>
              </a:tabLst>
            </a:pP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Your</a:t>
            </a:r>
            <a:r>
              <a:rPr sz="180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Efficiency</a:t>
            </a:r>
            <a:r>
              <a:rPr sz="1800" spc="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will</a:t>
            </a:r>
            <a:r>
              <a:rPr sz="1800" spc="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be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presented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as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percentage</a:t>
            </a:r>
            <a:endParaRPr sz="1800">
              <a:latin typeface="Arial"/>
              <a:cs typeface="Arial"/>
            </a:endParaRPr>
          </a:p>
          <a:p>
            <a:pPr marL="247015" marR="5080" indent="-234950">
              <a:lnSpc>
                <a:spcPct val="100600"/>
              </a:lnSpc>
              <a:buChar char="•"/>
              <a:tabLst>
                <a:tab pos="247015" algn="l"/>
              </a:tabLst>
            </a:pP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Below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50%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would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indicate</a:t>
            </a:r>
            <a:r>
              <a:rPr sz="18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the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system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should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58585B"/>
                </a:solidFill>
                <a:latin typeface="Arial"/>
                <a:cs typeface="Arial"/>
              </a:rPr>
              <a:t>be</a:t>
            </a:r>
            <a:r>
              <a:rPr sz="18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replaced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or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needs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serious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work.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Many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systems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58585B"/>
                </a:solidFill>
                <a:latin typeface="Arial"/>
                <a:cs typeface="Arial"/>
              </a:rPr>
              <a:t>fall</a:t>
            </a:r>
            <a:r>
              <a:rPr sz="180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into</a:t>
            </a:r>
            <a:r>
              <a:rPr sz="18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this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category!</a:t>
            </a:r>
            <a:endParaRPr sz="1800">
              <a:latin typeface="Arial"/>
              <a:cs typeface="Arial"/>
            </a:endParaRPr>
          </a:p>
          <a:p>
            <a:pPr marL="311150" indent="-298450">
              <a:lnSpc>
                <a:spcPct val="100000"/>
              </a:lnSpc>
              <a:spcBef>
                <a:spcPts val="15"/>
              </a:spcBef>
              <a:buChar char="•"/>
              <a:tabLst>
                <a:tab pos="311150" algn="l"/>
              </a:tabLst>
            </a:pP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70%+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would</a:t>
            </a:r>
            <a:r>
              <a:rPr sz="18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be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a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high-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performing</a:t>
            </a:r>
            <a:r>
              <a:rPr sz="18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 marL="247015" marR="429259" indent="-234950">
              <a:lnSpc>
                <a:spcPts val="2180"/>
              </a:lnSpc>
              <a:spcBef>
                <a:spcPts val="65"/>
              </a:spcBef>
              <a:buChar char="•"/>
              <a:tabLst>
                <a:tab pos="247015" algn="l"/>
              </a:tabLst>
            </a:pP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80%-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95%</a:t>
            </a:r>
            <a:r>
              <a:rPr sz="18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is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realistically</a:t>
            </a:r>
            <a:r>
              <a:rPr sz="18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only</a:t>
            </a:r>
            <a:r>
              <a:rPr sz="18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possible</a:t>
            </a:r>
            <a:r>
              <a:rPr sz="18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58585B"/>
                </a:solidFill>
                <a:latin typeface="Arial"/>
                <a:cs typeface="Arial"/>
              </a:rPr>
              <a:t>with</a:t>
            </a:r>
            <a:r>
              <a:rPr sz="18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20" dirty="0">
                <a:solidFill>
                  <a:srgbClr val="58585B"/>
                </a:solidFill>
                <a:latin typeface="Arial"/>
                <a:cs typeface="Arial"/>
              </a:rPr>
              <a:t>drip</a:t>
            </a:r>
            <a:r>
              <a:rPr sz="180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58585B"/>
                </a:solidFill>
                <a:latin typeface="Arial"/>
                <a:cs typeface="Arial"/>
              </a:rPr>
              <a:t>irrigation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4184" y="2982467"/>
            <a:ext cx="3878579" cy="25923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4188" y="1057656"/>
            <a:ext cx="934719" cy="5657215"/>
            <a:chOff x="9124188" y="1057656"/>
            <a:chExt cx="934719" cy="5657215"/>
          </a:xfrm>
        </p:grpSpPr>
        <p:sp>
          <p:nvSpPr>
            <p:cNvPr id="3" name="object 3"/>
            <p:cNvSpPr/>
            <p:nvPr/>
          </p:nvSpPr>
          <p:spPr>
            <a:xfrm>
              <a:off x="9124188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5920" y="1057656"/>
              <a:ext cx="792479" cy="35295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68968" y="4581144"/>
              <a:ext cx="789940" cy="2133600"/>
            </a:xfrm>
            <a:custGeom>
              <a:avLst/>
              <a:gdLst/>
              <a:ahLst/>
              <a:cxnLst/>
              <a:rect l="l" t="t" r="r" b="b"/>
              <a:pathLst>
                <a:path w="789940" h="2133600">
                  <a:moveTo>
                    <a:pt x="789431" y="0"/>
                  </a:moveTo>
                  <a:lnTo>
                    <a:pt x="0" y="0"/>
                  </a:lnTo>
                  <a:lnTo>
                    <a:pt x="0" y="2133599"/>
                  </a:lnTo>
                  <a:lnTo>
                    <a:pt x="789431" y="2133599"/>
                  </a:lnTo>
                  <a:lnTo>
                    <a:pt x="789431" y="0"/>
                  </a:lnTo>
                  <a:close/>
                </a:path>
              </a:pathLst>
            </a:custGeom>
            <a:solidFill>
              <a:srgbClr val="006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127" rIns="0" bIns="0" rtlCol="0">
            <a:spAutoFit/>
          </a:bodyPr>
          <a:lstStyle/>
          <a:p>
            <a:pPr marL="4745990">
              <a:lnSpc>
                <a:spcPct val="100000"/>
              </a:lnSpc>
              <a:spcBef>
                <a:spcPts val="125"/>
              </a:spcBef>
            </a:pPr>
            <a:r>
              <a:rPr spc="200" dirty="0"/>
              <a:t>Who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160" dirty="0"/>
              <a:t>Am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75" dirty="0"/>
              <a:t>I?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16141" y="2567444"/>
            <a:ext cx="3262629" cy="2844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9306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Scott</a:t>
            </a:r>
            <a:r>
              <a:rPr sz="1650" spc="2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Curry</a:t>
            </a:r>
            <a:endParaRPr sz="1650">
              <a:latin typeface="Lucida Sans Unicode"/>
              <a:cs typeface="Lucida Sans Unicode"/>
            </a:endParaRPr>
          </a:p>
          <a:p>
            <a:pPr marL="393700" marR="224154" indent="-381000">
              <a:lnSpc>
                <a:spcPct val="1200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Assistant</a:t>
            </a:r>
            <a:r>
              <a:rPr sz="16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Professor</a:t>
            </a:r>
            <a:r>
              <a:rPr sz="16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at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Colorado</a:t>
            </a:r>
            <a:r>
              <a:rPr sz="1650" spc="1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State</a:t>
            </a:r>
            <a:r>
              <a:rPr sz="1650" spc="1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University</a:t>
            </a:r>
            <a:endParaRPr sz="1650">
              <a:latin typeface="Lucida Sans Unicode"/>
              <a:cs typeface="Lucida Sans Unicode"/>
            </a:endParaRPr>
          </a:p>
          <a:p>
            <a:pPr marL="393700" marR="736600" indent="-381000">
              <a:lnSpc>
                <a:spcPct val="1200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Licensed</a:t>
            </a:r>
            <a:r>
              <a:rPr sz="1650" spc="2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Landscape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Architect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9306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Certified</a:t>
            </a:r>
            <a:r>
              <a:rPr sz="16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6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Designer</a:t>
            </a:r>
            <a:endParaRPr sz="1650">
              <a:latin typeface="Lucida Sans Unicode"/>
              <a:cs typeface="Lucida Sans Unicode"/>
            </a:endParaRPr>
          </a:p>
          <a:p>
            <a:pPr marL="393700" marR="374015" indent="-381000">
              <a:lnSpc>
                <a:spcPct val="119400"/>
              </a:lnSpc>
              <a:spcBef>
                <a:spcPts val="910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Qualified</a:t>
            </a:r>
            <a:r>
              <a:rPr sz="16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Efficient</a:t>
            </a:r>
            <a:r>
              <a:rPr sz="16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Landscaper</a:t>
            </a:r>
            <a:endParaRPr sz="165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57655"/>
            <a:ext cx="4796028" cy="56570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10058400" cy="5657215"/>
            <a:chOff x="0" y="1057655"/>
            <a:chExt cx="10058400" cy="5657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7045452" cy="3368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40879" y="1057656"/>
              <a:ext cx="3017520" cy="334010"/>
            </a:xfrm>
            <a:custGeom>
              <a:avLst/>
              <a:gdLst/>
              <a:ahLst/>
              <a:cxnLst/>
              <a:rect l="l" t="t" r="r" b="b"/>
              <a:pathLst>
                <a:path w="3017520" h="334009">
                  <a:moveTo>
                    <a:pt x="3017519" y="0"/>
                  </a:moveTo>
                  <a:lnTo>
                    <a:pt x="0" y="0"/>
                  </a:lnTo>
                  <a:lnTo>
                    <a:pt x="0" y="333755"/>
                  </a:lnTo>
                  <a:lnTo>
                    <a:pt x="3017519" y="333755"/>
                  </a:lnTo>
                  <a:lnTo>
                    <a:pt x="3017519" y="0"/>
                  </a:lnTo>
                  <a:close/>
                </a:path>
              </a:pathLst>
            </a:custGeom>
            <a:solidFill>
              <a:srgbClr val="7D52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24883" y="1391412"/>
              <a:ext cx="131445" cy="5323840"/>
            </a:xfrm>
            <a:custGeom>
              <a:avLst/>
              <a:gdLst/>
              <a:ahLst/>
              <a:cxnLst/>
              <a:rect l="l" t="t" r="r" b="b"/>
              <a:pathLst>
                <a:path w="131445" h="5323840">
                  <a:moveTo>
                    <a:pt x="131063" y="0"/>
                  </a:moveTo>
                  <a:lnTo>
                    <a:pt x="0" y="0"/>
                  </a:lnTo>
                  <a:lnTo>
                    <a:pt x="0" y="5323331"/>
                  </a:lnTo>
                  <a:lnTo>
                    <a:pt x="131063" y="5323331"/>
                  </a:lnTo>
                  <a:lnTo>
                    <a:pt x="131063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391411"/>
              <a:ext cx="4024883" cy="5323332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4431284" y="3446780"/>
            <a:ext cx="5119370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85" dirty="0">
                <a:latin typeface="Arial Black"/>
                <a:cs typeface="Arial Black"/>
              </a:rPr>
              <a:t>Irrigation</a:t>
            </a:r>
            <a:r>
              <a:rPr spc="-130" dirty="0">
                <a:latin typeface="Times New Roman"/>
                <a:cs typeface="Times New Roman"/>
              </a:rPr>
              <a:t> </a:t>
            </a:r>
            <a:r>
              <a:rPr spc="-85" dirty="0">
                <a:latin typeface="Arial Black"/>
                <a:cs typeface="Arial Black"/>
              </a:rPr>
              <a:t>Technology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57147" y="1755139"/>
            <a:ext cx="3603625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160" dirty="0"/>
              <a:t>Smart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10" dirty="0"/>
              <a:t>Irrigation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0" dirty="0"/>
              <a:t>Controllers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27608" y="3884181"/>
            <a:ext cx="8064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50" dirty="0">
                <a:solidFill>
                  <a:srgbClr val="58585B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27608" y="3280054"/>
            <a:ext cx="3455035" cy="26333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5080" indent="-381000">
              <a:lnSpc>
                <a:spcPct val="1233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New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Generation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controllers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does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not</a:t>
            </a:r>
            <a:r>
              <a:rPr sz="12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7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200" spc="1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traditional</a:t>
            </a:r>
            <a:r>
              <a:rPr sz="1200" spc="1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timer</a:t>
            </a:r>
            <a:endParaRPr sz="1200">
              <a:latin typeface="Lucida Sans Unicode"/>
              <a:cs typeface="Lucida Sans Unicode"/>
            </a:endParaRPr>
          </a:p>
          <a:p>
            <a:pPr marL="393700" marR="350520" indent="40640">
              <a:lnSpc>
                <a:spcPct val="123300"/>
              </a:lnSpc>
              <a:spcBef>
                <a:spcPts val="915"/>
              </a:spcBef>
            </a:pP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Built-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weather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tracking,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rain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freeze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delays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45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Use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ET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adjust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run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times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Wi-Fi</a:t>
            </a:r>
            <a:r>
              <a:rPr sz="12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enables</a:t>
            </a:r>
            <a:r>
              <a:rPr sz="12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an</a:t>
            </a:r>
            <a:r>
              <a:rPr sz="12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app</a:t>
            </a:r>
            <a:r>
              <a:rPr sz="12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controller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3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Easy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replacement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traditional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timer</a:t>
            </a:r>
            <a:endParaRPr sz="1200">
              <a:latin typeface="Lucida Sans Unicode"/>
              <a:cs typeface="Lucida Sans Unicode"/>
            </a:endParaRPr>
          </a:p>
          <a:p>
            <a:pPr marL="393700" marR="107950" indent="-381000">
              <a:lnSpc>
                <a:spcPct val="1233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Great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first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step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7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stronger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20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system</a:t>
            </a:r>
            <a:r>
              <a:rPr sz="12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management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48176" y="1552955"/>
            <a:ext cx="2910222" cy="222351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47832" y="4379187"/>
            <a:ext cx="2540305" cy="197466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03420" y="4008120"/>
            <a:ext cx="2703576" cy="2702052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55820" y="1673351"/>
            <a:ext cx="2339339" cy="175869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57147" y="1755139"/>
            <a:ext cx="3777615" cy="1129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100" dirty="0"/>
              <a:t>Central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10" dirty="0"/>
              <a:t>Controls</a:t>
            </a: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/>
              <a:t>/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105" dirty="0"/>
              <a:t>App</a:t>
            </a:r>
            <a:r>
              <a:rPr spc="-25" dirty="0">
                <a:latin typeface="Times New Roman"/>
                <a:cs typeface="Times New Roman"/>
              </a:rPr>
              <a:t> </a:t>
            </a:r>
            <a:r>
              <a:rPr spc="-10" dirty="0"/>
              <a:t>Controls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3318766"/>
            <a:ext cx="3396615" cy="28816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Hunter</a:t>
            </a:r>
            <a:r>
              <a:rPr sz="145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Hydrawise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310"/>
              </a:spcBef>
              <a:buFont typeface="Arial"/>
              <a:buChar char="•"/>
              <a:tabLst>
                <a:tab pos="393065" algn="l"/>
              </a:tabLst>
            </a:pP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Rachio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Hub</a:t>
            </a:r>
            <a:endParaRPr sz="1450">
              <a:latin typeface="Lucida Sans Unicode"/>
              <a:cs typeface="Lucida Sans Unicode"/>
            </a:endParaRPr>
          </a:p>
          <a:p>
            <a:pPr marL="393700" marR="28194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Nice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0" dirty="0">
                <a:solidFill>
                  <a:srgbClr val="58585B"/>
                </a:solidFill>
                <a:latin typeface="Lucida Sans Unicode"/>
                <a:cs typeface="Lucida Sans Unicode"/>
              </a:rPr>
              <a:t>way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get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updates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5" dirty="0">
                <a:solidFill>
                  <a:srgbClr val="58585B"/>
                </a:solidFill>
                <a:latin typeface="Lucida Sans Unicode"/>
                <a:cs typeface="Lucida Sans Unicode"/>
              </a:rPr>
              <a:t>manage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Send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notification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if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something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wrong.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Best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results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with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Master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Valve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Flow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Sensor</a:t>
            </a:r>
            <a:endParaRPr sz="1450">
              <a:latin typeface="Lucida Sans Unicode"/>
              <a:cs typeface="Lucida Sans Unicode"/>
            </a:endParaRPr>
          </a:p>
          <a:p>
            <a:pPr marL="393700" marR="13970" indent="-381000">
              <a:lnSpc>
                <a:spcPct val="122800"/>
              </a:lnSpc>
              <a:spcBef>
                <a:spcPts val="894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Alerts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if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skipped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due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weather</a:t>
            </a:r>
            <a:endParaRPr sz="145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826508" y="1249680"/>
            <a:ext cx="4974590" cy="4198620"/>
            <a:chOff x="4826508" y="1249680"/>
            <a:chExt cx="4974590" cy="419862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04860" y="1249680"/>
              <a:ext cx="1395983" cy="143408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6508" y="1863852"/>
              <a:ext cx="3582924" cy="3584448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72428" y="5542788"/>
            <a:ext cx="3544824" cy="8945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840739" y="1761236"/>
            <a:ext cx="3424554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dirty="0"/>
              <a:t>Flow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70" dirty="0"/>
              <a:t>Sensors</a:t>
            </a:r>
            <a:r>
              <a:rPr spc="60" dirty="0">
                <a:latin typeface="Times New Roman"/>
                <a:cs typeface="Times New Roman"/>
              </a:rPr>
              <a:t> </a:t>
            </a:r>
            <a:r>
              <a:rPr spc="100" dirty="0"/>
              <a:t>&amp;</a:t>
            </a:r>
            <a:r>
              <a:rPr spc="100" dirty="0">
                <a:latin typeface="Times New Roman"/>
                <a:cs typeface="Times New Roman"/>
              </a:rPr>
              <a:t> </a:t>
            </a:r>
            <a:r>
              <a:rPr spc="90" dirty="0"/>
              <a:t>Master</a:t>
            </a:r>
            <a:r>
              <a:rPr spc="65" dirty="0">
                <a:latin typeface="Times New Roman"/>
                <a:cs typeface="Times New Roman"/>
              </a:rPr>
              <a:t> </a:t>
            </a:r>
            <a:r>
              <a:rPr spc="120" dirty="0"/>
              <a:t>Valves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3270606"/>
            <a:ext cx="3429000" cy="2479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204470" indent="-381000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Best</a:t>
            </a:r>
            <a:r>
              <a:rPr sz="1650" spc="1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defense</a:t>
            </a:r>
            <a:r>
              <a:rPr sz="1650" spc="1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against</a:t>
            </a:r>
            <a:r>
              <a:rPr sz="1650" spc="1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Leaks</a:t>
            </a:r>
            <a:r>
              <a:rPr sz="16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breaks</a:t>
            </a:r>
            <a:endParaRPr sz="16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Learn</a:t>
            </a:r>
            <a:r>
              <a:rPr sz="16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Flow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capabilities</a:t>
            </a:r>
            <a:endParaRPr sz="1650">
              <a:latin typeface="Lucida Sans Unicode"/>
              <a:cs typeface="Lucida Sans Unicode"/>
            </a:endParaRPr>
          </a:p>
          <a:p>
            <a:pPr marL="393700" marR="573405" indent="-381000">
              <a:lnSpc>
                <a:spcPct val="1200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6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6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tell</a:t>
            </a:r>
            <a:r>
              <a:rPr sz="16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6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19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6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lot</a:t>
            </a:r>
            <a:r>
              <a:rPr sz="16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about</a:t>
            </a:r>
            <a:r>
              <a:rPr sz="16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underflow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6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overflow</a:t>
            </a:r>
            <a:endParaRPr sz="16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194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One</a:t>
            </a:r>
            <a:r>
              <a:rPr sz="16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6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6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things</a:t>
            </a:r>
            <a:r>
              <a:rPr sz="16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that</a:t>
            </a:r>
            <a:r>
              <a:rPr sz="16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makes</a:t>
            </a:r>
            <a:r>
              <a:rPr sz="16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19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smart</a:t>
            </a:r>
            <a:r>
              <a:rPr sz="16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controller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smart!</a:t>
            </a:r>
            <a:endParaRPr sz="165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599432" y="1158239"/>
            <a:ext cx="5242560" cy="5500370"/>
            <a:chOff x="4599432" y="1158239"/>
            <a:chExt cx="5242560" cy="550037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3203" y="1158239"/>
              <a:ext cx="2375941" cy="290931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9432" y="4023360"/>
              <a:ext cx="2634995" cy="26349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06411" y="1287779"/>
              <a:ext cx="2735579" cy="27355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01538" y="4785559"/>
            <a:ext cx="2528133" cy="131749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57147" y="1755139"/>
            <a:ext cx="3830954" cy="168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45" dirty="0"/>
              <a:t>Pressure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114" dirty="0"/>
              <a:t>Regulated</a:t>
            </a:r>
            <a:r>
              <a:rPr spc="95" dirty="0">
                <a:latin typeface="Times New Roman"/>
                <a:cs typeface="Times New Roman"/>
              </a:rPr>
              <a:t> </a:t>
            </a:r>
            <a:r>
              <a:rPr spc="155" dirty="0"/>
              <a:t>Spray</a:t>
            </a:r>
            <a:r>
              <a:rPr spc="155" dirty="0">
                <a:latin typeface="Times New Roman"/>
                <a:cs typeface="Times New Roman"/>
              </a:rPr>
              <a:t> </a:t>
            </a:r>
            <a:r>
              <a:rPr spc="80" dirty="0"/>
              <a:t>bodies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3473909"/>
            <a:ext cx="3472815" cy="28117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287655" indent="-381000">
              <a:lnSpc>
                <a:spcPct val="1228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Now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required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by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state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Law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new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installation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100"/>
              </a:lnSpc>
              <a:spcBef>
                <a:spcPts val="92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Helps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operate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at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peak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efficiency</a:t>
            </a:r>
            <a:endParaRPr sz="1450">
              <a:latin typeface="Lucida Sans Unicode"/>
              <a:cs typeface="Lucida Sans Unicode"/>
            </a:endParaRPr>
          </a:p>
          <a:p>
            <a:pPr marL="393700" marR="125095" indent="-381000">
              <a:lnSpc>
                <a:spcPct val="1224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Look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at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top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head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look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“PRS”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top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head</a:t>
            </a:r>
            <a:endParaRPr sz="1450">
              <a:latin typeface="Lucida Sans Unicode"/>
              <a:cs typeface="Lucida Sans Unicode"/>
            </a:endParaRPr>
          </a:p>
          <a:p>
            <a:pPr marL="393700" marR="162560" indent="-381000">
              <a:lnSpc>
                <a:spcPct val="1228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Different</a:t>
            </a:r>
            <a:r>
              <a:rPr sz="14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r>
              <a:rPr sz="1450" spc="-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need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different</a:t>
            </a:r>
            <a:r>
              <a:rPr sz="14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450" spc="3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regulation</a:t>
            </a:r>
            <a:endParaRPr sz="145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92979" y="1232190"/>
            <a:ext cx="5265420" cy="5414010"/>
            <a:chOff x="4792979" y="1232190"/>
            <a:chExt cx="5265420" cy="541401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1562" y="1232190"/>
              <a:ext cx="2536836" cy="26271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92979" y="3838956"/>
              <a:ext cx="2805683" cy="2807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5107" y="1655064"/>
              <a:ext cx="2281428" cy="21838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4844" y="4288536"/>
              <a:ext cx="2357628" cy="23576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127" rIns="0" bIns="0" rtlCol="0">
            <a:spAutoFit/>
          </a:bodyPr>
          <a:lstStyle/>
          <a:p>
            <a:pPr marL="586740">
              <a:lnSpc>
                <a:spcPct val="100000"/>
              </a:lnSpc>
              <a:spcBef>
                <a:spcPts val="125"/>
              </a:spcBef>
            </a:pPr>
            <a:r>
              <a:rPr spc="70" dirty="0"/>
              <a:t>Rotary</a:t>
            </a:r>
            <a:r>
              <a:rPr spc="70" dirty="0">
                <a:latin typeface="Times New Roman"/>
                <a:cs typeface="Times New Roman"/>
              </a:rPr>
              <a:t> </a:t>
            </a:r>
            <a:r>
              <a:rPr spc="-90" dirty="0"/>
              <a:t>Nozzles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3280051"/>
            <a:ext cx="3267075" cy="29698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5080" indent="-381000">
              <a:lnSpc>
                <a:spcPct val="1233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Most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efficient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available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up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30" dirty="0">
                <a:solidFill>
                  <a:srgbClr val="58585B"/>
                </a:solidFill>
                <a:latin typeface="Lucida Sans Unicode"/>
                <a:cs typeface="Lucida Sans Unicode"/>
              </a:rPr>
              <a:t>80%</a:t>
            </a:r>
            <a:endParaRPr sz="1200">
              <a:latin typeface="Lucida Sans Unicode"/>
              <a:cs typeface="Lucida Sans Unicode"/>
            </a:endParaRPr>
          </a:p>
          <a:p>
            <a:pPr marL="393700" marR="55880" indent="-381000">
              <a:lnSpc>
                <a:spcPct val="1233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Much</a:t>
            </a:r>
            <a:r>
              <a:rPr sz="1200" spc="1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lower</a:t>
            </a:r>
            <a:r>
              <a:rPr sz="1200" spc="1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200" spc="1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rates,</a:t>
            </a:r>
            <a:r>
              <a:rPr sz="1200" spc="1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25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2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need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run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these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7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lot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longer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30" dirty="0">
                <a:solidFill>
                  <a:srgbClr val="58585B"/>
                </a:solidFill>
                <a:latin typeface="Lucida Sans Unicode"/>
                <a:cs typeface="Lucida Sans Unicode"/>
              </a:rPr>
              <a:t>get</a:t>
            </a:r>
            <a:r>
              <a:rPr sz="12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2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down</a:t>
            </a:r>
            <a:r>
              <a:rPr sz="12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50" dirty="0">
                <a:solidFill>
                  <a:srgbClr val="58585B"/>
                </a:solidFill>
                <a:latin typeface="Lucida Sans Unicode"/>
                <a:cs typeface="Lucida Sans Unicode"/>
              </a:rPr>
              <a:t>!</a:t>
            </a:r>
            <a:endParaRPr sz="1200">
              <a:latin typeface="Lucida Sans Unicode"/>
              <a:cs typeface="Lucida Sans Unicode"/>
            </a:endParaRPr>
          </a:p>
          <a:p>
            <a:pPr marL="393700" marR="323215" indent="-381000">
              <a:lnSpc>
                <a:spcPct val="123300"/>
              </a:lnSpc>
              <a:spcBef>
                <a:spcPts val="910"/>
              </a:spcBef>
              <a:buFont typeface="Arial"/>
              <a:buChar char="•"/>
              <a:tabLst>
                <a:tab pos="393700" algn="l"/>
              </a:tabLst>
            </a:pP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Needs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200" spc="1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1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operate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properly</a:t>
            </a:r>
            <a:endParaRPr sz="1200">
              <a:latin typeface="Lucida Sans Unicode"/>
              <a:cs typeface="Lucida Sans Unicode"/>
            </a:endParaRPr>
          </a:p>
          <a:p>
            <a:pPr marL="393700" marR="280670" indent="-381000">
              <a:lnSpc>
                <a:spcPct val="1233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Rain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Bird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R-</a:t>
            </a: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Van</a:t>
            </a:r>
            <a:r>
              <a:rPr sz="12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=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45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PSI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20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Regulated</a:t>
            </a:r>
            <a:endParaRPr sz="1200">
              <a:latin typeface="Lucida Sans Unicode"/>
              <a:cs typeface="Lucida Sans Unicode"/>
            </a:endParaRPr>
          </a:p>
          <a:p>
            <a:pPr marL="393700" marR="45720" indent="-381000">
              <a:lnSpc>
                <a:spcPct val="123300"/>
              </a:lnSpc>
              <a:spcBef>
                <a:spcPts val="910"/>
              </a:spcBef>
              <a:buFont typeface="Arial"/>
              <a:buChar char="•"/>
              <a:tabLst>
                <a:tab pos="393700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Hunter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MP-Rotator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=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40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PSI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20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Regulated</a:t>
            </a:r>
            <a:endParaRPr sz="12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65191" y="1495044"/>
            <a:ext cx="5093335" cy="5008245"/>
            <a:chOff x="4965191" y="1495044"/>
            <a:chExt cx="5093335" cy="500824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5191" y="1495044"/>
              <a:ext cx="5093208" cy="272582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54869" y="4262627"/>
              <a:ext cx="3115285" cy="22402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57147" y="1755139"/>
            <a:ext cx="3216910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dirty="0"/>
              <a:t>Toro</a:t>
            </a:r>
            <a:r>
              <a:rPr spc="-204" dirty="0">
                <a:latin typeface="Times New Roman"/>
                <a:cs typeface="Times New Roman"/>
              </a:rPr>
              <a:t> </a:t>
            </a:r>
            <a:r>
              <a:rPr spc="-10" dirty="0"/>
              <a:t>Precision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spc="-10" dirty="0"/>
              <a:t>Nozzles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3274265"/>
            <a:ext cx="3756025" cy="2926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639445" indent="-381000">
              <a:lnSpc>
                <a:spcPct val="1228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Lower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r>
              <a:rPr sz="145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than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traditional</a:t>
            </a:r>
            <a:r>
              <a:rPr sz="145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MPR</a:t>
            </a:r>
            <a:r>
              <a:rPr sz="1450" spc="1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endParaRPr sz="1450">
              <a:latin typeface="Lucida Sans Unicode"/>
              <a:cs typeface="Lucida Sans Unicode"/>
            </a:endParaRPr>
          </a:p>
          <a:p>
            <a:pPr marL="393700" marR="213995" indent="-381000">
              <a:lnSpc>
                <a:spcPct val="122100"/>
              </a:lnSpc>
              <a:spcBef>
                <a:spcPts val="92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efficient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spray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pattern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up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75%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Efficiency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30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30</a:t>
            </a:r>
            <a:r>
              <a:rPr sz="1450" spc="1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PSI</a:t>
            </a:r>
            <a:r>
              <a:rPr sz="1450" spc="1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45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regulated</a:t>
            </a:r>
            <a:endParaRPr sz="1450">
              <a:latin typeface="Lucida Sans Unicode"/>
              <a:cs typeface="Lucida Sans Unicode"/>
            </a:endParaRPr>
          </a:p>
          <a:p>
            <a:pPr marL="393700" marR="43307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Easy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replacement</a:t>
            </a:r>
            <a:r>
              <a:rPr sz="1450" spc="-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standard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nozzles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Has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0" dirty="0">
                <a:solidFill>
                  <a:srgbClr val="58585B"/>
                </a:solidFill>
                <a:latin typeface="Lucida Sans Unicode"/>
                <a:cs typeface="Lucida Sans Unicode"/>
              </a:rPr>
              <a:t>many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unique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angles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spray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lengths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fit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your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yard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65191" y="1057655"/>
            <a:ext cx="5093208" cy="56570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57147" y="1755139"/>
            <a:ext cx="3487420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125" dirty="0"/>
              <a:t>Hand</a:t>
            </a:r>
            <a:r>
              <a:rPr spc="85" dirty="0">
                <a:latin typeface="Times New Roman"/>
                <a:cs typeface="Times New Roman"/>
              </a:rPr>
              <a:t> </a:t>
            </a:r>
            <a:r>
              <a:rPr spc="120" dirty="0"/>
              <a:t>Watering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70" dirty="0"/>
              <a:t>“Bucket</a:t>
            </a:r>
            <a:r>
              <a:rPr spc="90" dirty="0">
                <a:latin typeface="Times New Roman"/>
                <a:cs typeface="Times New Roman"/>
              </a:rPr>
              <a:t> </a:t>
            </a:r>
            <a:r>
              <a:rPr spc="-20" dirty="0"/>
              <a:t>Test”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2954226"/>
            <a:ext cx="3785235" cy="3352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269240" indent="-381000">
              <a:lnSpc>
                <a:spcPct val="1228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Simple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concept: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How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long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does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it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take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45" dirty="0">
                <a:solidFill>
                  <a:srgbClr val="58585B"/>
                </a:solidFill>
                <a:latin typeface="Lucida Sans Unicode"/>
                <a:cs typeface="Lucida Sans Unicode"/>
              </a:rPr>
              <a:t>fill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5-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gallon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bucket?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understand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gallons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per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minute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Example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5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gallons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take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30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second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50" dirty="0">
                <a:solidFill>
                  <a:srgbClr val="58585B"/>
                </a:solidFill>
                <a:latin typeface="Lucida Sans Unicode"/>
                <a:cs typeface="Lucida Sans Unicode"/>
              </a:rPr>
              <a:t>=</a:t>
            </a:r>
            <a:r>
              <a:rPr sz="1450" spc="-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15" dirty="0">
                <a:solidFill>
                  <a:srgbClr val="58585B"/>
                </a:solidFill>
                <a:latin typeface="Lucida Sans Unicode"/>
                <a:cs typeface="Lucida Sans Unicode"/>
              </a:rPr>
              <a:t>10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gallons</a:t>
            </a:r>
            <a:r>
              <a:rPr sz="1450" spc="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per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minute</a:t>
            </a:r>
            <a:endParaRPr sz="1450">
              <a:latin typeface="Lucida Sans Unicode"/>
              <a:cs typeface="Lucida Sans Unicode"/>
            </a:endParaRPr>
          </a:p>
          <a:p>
            <a:pPr marL="393700" marR="306070" indent="-381000">
              <a:lnSpc>
                <a:spcPct val="122400"/>
              </a:lnSpc>
              <a:spcBef>
                <a:spcPts val="92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Do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3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times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take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average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times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best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results</a:t>
            </a:r>
            <a:endParaRPr sz="1450">
              <a:latin typeface="Lucida Sans Unicode"/>
              <a:cs typeface="Lucida Sans Unicode"/>
            </a:endParaRPr>
          </a:p>
          <a:p>
            <a:pPr marL="393700" marR="45720" indent="-381000">
              <a:lnSpc>
                <a:spcPct val="1224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will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help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better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understand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how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much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should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hand-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or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hose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sprinkler</a:t>
            </a:r>
            <a:r>
              <a:rPr sz="1450" spc="-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88991" y="2060448"/>
            <a:ext cx="5169407" cy="46542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xfrm>
            <a:off x="1057147" y="1668272"/>
            <a:ext cx="2628265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135" dirty="0"/>
              <a:t>Check</a:t>
            </a:r>
            <a:r>
              <a:rPr spc="80" dirty="0">
                <a:latin typeface="Times New Roman"/>
                <a:cs typeface="Times New Roman"/>
              </a:rPr>
              <a:t> </a:t>
            </a:r>
            <a:r>
              <a:rPr spc="-20" dirty="0"/>
              <a:t>Your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-10" dirty="0"/>
              <a:t>Pressure!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2894789"/>
            <a:ext cx="3750945" cy="30861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193675" indent="-381000">
              <a:lnSpc>
                <a:spcPct val="1124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Buy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hose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bib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gauge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check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your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pressure!</a:t>
            </a:r>
            <a:endParaRPr sz="1450">
              <a:latin typeface="Lucida Sans Unicode"/>
              <a:cs typeface="Lucida Sans Unicode"/>
            </a:endParaRPr>
          </a:p>
          <a:p>
            <a:pPr marL="393700" marR="149225" indent="-381000">
              <a:lnSpc>
                <a:spcPct val="1124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Low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0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result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poor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performance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systems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124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High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0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cause</a:t>
            </a:r>
            <a:r>
              <a:rPr sz="145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0" dirty="0">
                <a:solidFill>
                  <a:srgbClr val="58585B"/>
                </a:solidFill>
                <a:latin typeface="Lucida Sans Unicode"/>
                <a:cs typeface="Lucida Sans Unicode"/>
              </a:rPr>
              <a:t>additional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wear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tear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system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components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12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50-70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psi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great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range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120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Over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90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psi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could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0" dirty="0">
                <a:solidFill>
                  <a:srgbClr val="58585B"/>
                </a:solidFill>
                <a:latin typeface="Lucida Sans Unicode"/>
                <a:cs typeface="Lucida Sans Unicode"/>
              </a:rPr>
              <a:t>an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issue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12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Under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30" dirty="0">
                <a:solidFill>
                  <a:srgbClr val="58585B"/>
                </a:solidFill>
                <a:latin typeface="Lucida Sans Unicode"/>
                <a:cs typeface="Lucida Sans Unicode"/>
              </a:rPr>
              <a:t>37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psi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when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worry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48014" y="1466964"/>
            <a:ext cx="3259653" cy="483150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6"/>
            <a:ext cx="492759" cy="467995"/>
            <a:chOff x="0" y="1057656"/>
            <a:chExt cx="492759" cy="467995"/>
          </a:xfrm>
        </p:grpSpPr>
        <p:sp>
          <p:nvSpPr>
            <p:cNvPr id="3" name="object 3"/>
            <p:cNvSpPr/>
            <p:nvPr/>
          </p:nvSpPr>
          <p:spPr>
            <a:xfrm>
              <a:off x="0" y="105765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92352"/>
              <a:ext cx="492759" cy="233679"/>
            </a:xfrm>
            <a:custGeom>
              <a:avLst/>
              <a:gdLst/>
              <a:ahLst/>
              <a:cxnLst/>
              <a:rect l="l" t="t" r="r" b="b"/>
              <a:pathLst>
                <a:path w="492759" h="233680">
                  <a:moveTo>
                    <a:pt x="492251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2251" y="233171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1057656"/>
            <a:ext cx="637540" cy="5657215"/>
            <a:chOff x="0" y="1057656"/>
            <a:chExt cx="637540" cy="5657215"/>
          </a:xfrm>
        </p:grpSpPr>
        <p:sp>
          <p:nvSpPr>
            <p:cNvPr id="6" name="object 6"/>
            <p:cNvSpPr/>
            <p:nvPr/>
          </p:nvSpPr>
          <p:spPr>
            <a:xfrm>
              <a:off x="0" y="1758696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991868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225040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458212"/>
              <a:ext cx="492759" cy="234950"/>
            </a:xfrm>
            <a:custGeom>
              <a:avLst/>
              <a:gdLst/>
              <a:ahLst/>
              <a:cxnLst/>
              <a:rect l="l" t="t" r="r" b="b"/>
              <a:pathLst>
                <a:path w="492759" h="234950">
                  <a:moveTo>
                    <a:pt x="492251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2251" y="234695"/>
                  </a:lnTo>
                  <a:lnTo>
                    <a:pt x="492251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88336"/>
              <a:ext cx="495300" cy="4026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5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127" rIns="0" bIns="0" rtlCol="0">
            <a:spAutoFit/>
          </a:bodyPr>
          <a:lstStyle/>
          <a:p>
            <a:pPr marL="586740">
              <a:lnSpc>
                <a:spcPct val="100000"/>
              </a:lnSpc>
              <a:spcBef>
                <a:spcPts val="125"/>
              </a:spcBef>
            </a:pPr>
            <a:r>
              <a:rPr spc="55" dirty="0"/>
              <a:t>Hose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10" dirty="0"/>
              <a:t>Timers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57147" y="2501594"/>
            <a:ext cx="3451225" cy="26955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502284" indent="-381000">
              <a:lnSpc>
                <a:spcPct val="1228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Hose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timers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0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set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manually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or</a:t>
            </a:r>
            <a:r>
              <a:rPr sz="14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Bluetooth-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enabled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Very</a:t>
            </a:r>
            <a:r>
              <a:rPr sz="1450" spc="1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helpful</a:t>
            </a:r>
            <a:r>
              <a:rPr sz="1450" spc="1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450" spc="1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hose-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connected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sprinklers.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Helps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5" dirty="0">
                <a:solidFill>
                  <a:srgbClr val="58585B"/>
                </a:solidFill>
                <a:latin typeface="Lucida Sans Unicode"/>
                <a:cs typeface="Lucida Sans Unicode"/>
              </a:rPr>
              <a:t>manage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zone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run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time,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like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0" dirty="0">
                <a:solidFill>
                  <a:srgbClr val="58585B"/>
                </a:solidFill>
                <a:latin typeface="Lucida Sans Unicode"/>
                <a:cs typeface="Lucida Sans Unicode"/>
              </a:rPr>
              <a:t>an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in-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ground</a:t>
            </a:r>
            <a:r>
              <a:rPr sz="14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450" spc="1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system</a:t>
            </a:r>
            <a:endParaRPr sz="1450">
              <a:latin typeface="Lucida Sans Unicode"/>
              <a:cs typeface="Lucida Sans Unicode"/>
            </a:endParaRPr>
          </a:p>
          <a:p>
            <a:pPr marL="393700" marR="13462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  <a:tab pos="443865" algn="l"/>
              </a:tabLst>
            </a:pPr>
            <a:r>
              <a:rPr sz="1450" dirty="0">
                <a:solidFill>
                  <a:srgbClr val="58585B"/>
                </a:solidFill>
                <a:latin typeface="Times New Roman"/>
                <a:cs typeface="Times New Roman"/>
              </a:rPr>
              <a:t>	</a:t>
            </a:r>
            <a:r>
              <a:rPr sz="1450" spc="125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connect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point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source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drip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these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4" dirty="0">
                <a:solidFill>
                  <a:srgbClr val="58585B"/>
                </a:solidFill>
                <a:latin typeface="Lucida Sans Unicode"/>
                <a:cs typeface="Lucida Sans Unicode"/>
              </a:rPr>
              <a:t>as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well</a:t>
            </a:r>
            <a:endParaRPr sz="145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934711" y="1057656"/>
            <a:ext cx="5123815" cy="5657215"/>
            <a:chOff x="4934711" y="1057656"/>
            <a:chExt cx="5123815" cy="565721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3451" y="1057656"/>
              <a:ext cx="3774948" cy="40325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4711" y="4090416"/>
              <a:ext cx="3102864" cy="262432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189736" y="1674380"/>
            <a:ext cx="708025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190" dirty="0">
                <a:latin typeface="Arial Black"/>
                <a:cs typeface="Arial Black"/>
              </a:rPr>
              <a:t>Soil</a:t>
            </a:r>
            <a:r>
              <a:rPr sz="3300" spc="-110" dirty="0">
                <a:latin typeface="Times New Roman"/>
                <a:cs typeface="Times New Roman"/>
              </a:rPr>
              <a:t> </a:t>
            </a:r>
            <a:r>
              <a:rPr sz="3300" spc="-200" dirty="0">
                <a:latin typeface="Arial Black"/>
                <a:cs typeface="Arial Black"/>
              </a:rPr>
              <a:t>Review</a:t>
            </a:r>
            <a:r>
              <a:rPr sz="3300" spc="-114" dirty="0">
                <a:latin typeface="Times New Roman"/>
                <a:cs typeface="Times New Roman"/>
              </a:rPr>
              <a:t> </a:t>
            </a:r>
            <a:r>
              <a:rPr sz="3300" spc="640" dirty="0">
                <a:latin typeface="Arial Black"/>
                <a:cs typeface="Arial Black"/>
              </a:rPr>
              <a:t>–</a:t>
            </a:r>
            <a:r>
              <a:rPr sz="3300" spc="-110" dirty="0">
                <a:latin typeface="Times New Roman"/>
                <a:cs typeface="Times New Roman"/>
              </a:rPr>
              <a:t> </a:t>
            </a:r>
            <a:r>
              <a:rPr sz="3300" spc="-70" dirty="0">
                <a:latin typeface="Arial Black"/>
                <a:cs typeface="Arial Black"/>
              </a:rPr>
              <a:t>Evapotranspiration</a:t>
            </a:r>
            <a:endParaRPr sz="33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89736" y="2343098"/>
            <a:ext cx="3926840" cy="34671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35560" indent="-381000">
              <a:lnSpc>
                <a:spcPct val="1124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Evapotranspiration</a:t>
            </a:r>
            <a:r>
              <a:rPr sz="1450" spc="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or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“ET”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loss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from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vegetation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through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combination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evaporation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plant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transpiration</a:t>
            </a:r>
            <a:endParaRPr sz="1450">
              <a:latin typeface="Lucida Sans Unicode"/>
              <a:cs typeface="Lucida Sans Unicode"/>
            </a:endParaRPr>
          </a:p>
          <a:p>
            <a:pPr marL="393700" marR="165735" indent="-381000">
              <a:lnSpc>
                <a:spcPct val="1124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Things</a:t>
            </a:r>
            <a:r>
              <a:rPr sz="1450" spc="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that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affect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35" dirty="0">
                <a:solidFill>
                  <a:srgbClr val="58585B"/>
                </a:solidFill>
                <a:latin typeface="Lucida Sans Unicode"/>
                <a:cs typeface="Lucida Sans Unicode"/>
              </a:rPr>
              <a:t>ET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Vegetation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Type,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Solar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Intensity,</a:t>
            </a:r>
            <a:r>
              <a:rPr sz="14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Temperature,</a:t>
            </a:r>
            <a:r>
              <a:rPr sz="14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Relative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Humidity,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wind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speed</a:t>
            </a:r>
            <a:endParaRPr sz="1450">
              <a:latin typeface="Lucida Sans Unicode"/>
              <a:cs typeface="Lucida Sans Unicode"/>
            </a:endParaRPr>
          </a:p>
          <a:p>
            <a:pPr marL="393700" marR="14604" indent="-381000">
              <a:lnSpc>
                <a:spcPct val="1124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Measure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Depth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per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Time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example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455" dirty="0">
                <a:solidFill>
                  <a:srgbClr val="58585B"/>
                </a:solidFill>
                <a:latin typeface="Arial Black"/>
                <a:cs typeface="Arial Black"/>
              </a:rPr>
              <a:t>1</a:t>
            </a:r>
            <a:r>
              <a:rPr sz="145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Arial Black"/>
                <a:cs typeface="Arial Black"/>
              </a:rPr>
              <a:t>inch</a:t>
            </a:r>
            <a:r>
              <a:rPr sz="1450" spc="-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Arial Black"/>
                <a:cs typeface="Arial Black"/>
              </a:rPr>
              <a:t>per</a:t>
            </a:r>
            <a:r>
              <a:rPr sz="1450" spc="-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70" dirty="0">
                <a:solidFill>
                  <a:srgbClr val="58585B"/>
                </a:solidFill>
                <a:latin typeface="Arial Black"/>
                <a:cs typeface="Arial Black"/>
              </a:rPr>
              <a:t>/</a:t>
            </a:r>
            <a:r>
              <a:rPr sz="1450" spc="-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Arial Black"/>
                <a:cs typeface="Arial Black"/>
              </a:rPr>
              <a:t>Day</a:t>
            </a:r>
            <a:endParaRPr sz="1450">
              <a:latin typeface="Arial Black"/>
              <a:cs typeface="Arial Black"/>
            </a:endParaRPr>
          </a:p>
          <a:p>
            <a:pPr marL="393700" marR="5080" indent="-381000">
              <a:lnSpc>
                <a:spcPct val="112400"/>
              </a:lnSpc>
              <a:spcBef>
                <a:spcPts val="91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-35" dirty="0">
                <a:solidFill>
                  <a:srgbClr val="58585B"/>
                </a:solidFill>
                <a:latin typeface="Lucida Sans Unicode"/>
                <a:cs typeface="Lucida Sans Unicode"/>
              </a:rPr>
              <a:t>ET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0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used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estimate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use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45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landscape</a:t>
            </a:r>
            <a:r>
              <a:rPr sz="1450" spc="-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agriculture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115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later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28715" y="2260092"/>
            <a:ext cx="3374136" cy="369417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4188" y="1057656"/>
            <a:ext cx="934719" cy="5657215"/>
            <a:chOff x="9124188" y="1057656"/>
            <a:chExt cx="934719" cy="5657215"/>
          </a:xfrm>
        </p:grpSpPr>
        <p:sp>
          <p:nvSpPr>
            <p:cNvPr id="3" name="object 3"/>
            <p:cNvSpPr/>
            <p:nvPr/>
          </p:nvSpPr>
          <p:spPr>
            <a:xfrm>
              <a:off x="9124188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5920" y="1057656"/>
              <a:ext cx="792479" cy="35295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68968" y="4581144"/>
              <a:ext cx="789940" cy="2133600"/>
            </a:xfrm>
            <a:custGeom>
              <a:avLst/>
              <a:gdLst/>
              <a:ahLst/>
              <a:cxnLst/>
              <a:rect l="l" t="t" r="r" b="b"/>
              <a:pathLst>
                <a:path w="789940" h="2133600">
                  <a:moveTo>
                    <a:pt x="789431" y="0"/>
                  </a:moveTo>
                  <a:lnTo>
                    <a:pt x="0" y="0"/>
                  </a:lnTo>
                  <a:lnTo>
                    <a:pt x="0" y="2133599"/>
                  </a:lnTo>
                  <a:lnTo>
                    <a:pt x="789431" y="2133599"/>
                  </a:lnTo>
                  <a:lnTo>
                    <a:pt x="789431" y="0"/>
                  </a:lnTo>
                  <a:close/>
                </a:path>
              </a:pathLst>
            </a:custGeom>
            <a:solidFill>
              <a:srgbClr val="006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127" rIns="0" bIns="0" rtlCol="0">
            <a:spAutoFit/>
          </a:bodyPr>
          <a:lstStyle/>
          <a:p>
            <a:pPr marL="4953000">
              <a:lnSpc>
                <a:spcPct val="100000"/>
              </a:lnSpc>
              <a:spcBef>
                <a:spcPts val="125"/>
              </a:spcBef>
            </a:pPr>
            <a:r>
              <a:rPr spc="-10" dirty="0"/>
              <a:t>Irrigreen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16141" y="2506167"/>
            <a:ext cx="3797300" cy="33528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102235" indent="-381000">
              <a:lnSpc>
                <a:spcPct val="1228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Single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Head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system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that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adjusts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precipitation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" dirty="0">
                <a:solidFill>
                  <a:srgbClr val="58585B"/>
                </a:solidFill>
                <a:latin typeface="Lucida Sans Unicode"/>
                <a:cs typeface="Lucida Sans Unicode"/>
              </a:rPr>
              <a:t>throw</a:t>
            </a:r>
            <a:r>
              <a:rPr sz="145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based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shape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lawn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it’s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watering</a:t>
            </a:r>
            <a:endParaRPr sz="1450">
              <a:latin typeface="Lucida Sans Unicode"/>
              <a:cs typeface="Lucida Sans Unicode"/>
            </a:endParaRPr>
          </a:p>
          <a:p>
            <a:pPr marL="393700" marR="239395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Minimizes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material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inputs,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but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system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totally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proprietary</a:t>
            </a:r>
            <a:endParaRPr sz="1450">
              <a:latin typeface="Lucida Sans Unicode"/>
              <a:cs typeface="Lucida Sans Unicode"/>
            </a:endParaRPr>
          </a:p>
          <a:p>
            <a:pPr marL="393700" marR="98425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Check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out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their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website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demo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video!</a:t>
            </a:r>
            <a:r>
              <a:rPr sz="145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It’s</a:t>
            </a:r>
            <a:r>
              <a:rPr sz="1450" spc="1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super</a:t>
            </a:r>
            <a:r>
              <a:rPr sz="145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30" dirty="0">
                <a:solidFill>
                  <a:srgbClr val="58585B"/>
                </a:solidFill>
                <a:latin typeface="Lucida Sans Unicode"/>
                <a:cs typeface="Lucida Sans Unicode"/>
              </a:rPr>
              <a:t>cool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4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cannot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verify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their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claims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about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50%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less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use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that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bold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statement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with</a:t>
            </a:r>
            <a:r>
              <a:rPr sz="14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lot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assumptions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57656"/>
            <a:ext cx="5119115" cy="565708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24188" y="1057656"/>
            <a:ext cx="934719" cy="5657215"/>
            <a:chOff x="9124188" y="1057656"/>
            <a:chExt cx="934719" cy="5657215"/>
          </a:xfrm>
        </p:grpSpPr>
        <p:sp>
          <p:nvSpPr>
            <p:cNvPr id="3" name="object 3"/>
            <p:cNvSpPr/>
            <p:nvPr/>
          </p:nvSpPr>
          <p:spPr>
            <a:xfrm>
              <a:off x="9124188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65920" y="1057656"/>
              <a:ext cx="792479" cy="352958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268968" y="4581144"/>
              <a:ext cx="789940" cy="2133600"/>
            </a:xfrm>
            <a:custGeom>
              <a:avLst/>
              <a:gdLst/>
              <a:ahLst/>
              <a:cxnLst/>
              <a:rect l="l" t="t" r="r" b="b"/>
              <a:pathLst>
                <a:path w="789940" h="2133600">
                  <a:moveTo>
                    <a:pt x="789431" y="0"/>
                  </a:moveTo>
                  <a:lnTo>
                    <a:pt x="0" y="0"/>
                  </a:lnTo>
                  <a:lnTo>
                    <a:pt x="0" y="2133599"/>
                  </a:lnTo>
                  <a:lnTo>
                    <a:pt x="789431" y="2133599"/>
                  </a:lnTo>
                  <a:lnTo>
                    <a:pt x="789431" y="0"/>
                  </a:lnTo>
                  <a:close/>
                </a:path>
              </a:pathLst>
            </a:custGeom>
            <a:solidFill>
              <a:srgbClr val="006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216144" y="1755139"/>
            <a:ext cx="2866390" cy="1129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pc="-20" dirty="0"/>
              <a:t>Drip</a:t>
            </a:r>
            <a:r>
              <a:rPr spc="-20" dirty="0">
                <a:latin typeface="Times New Roman"/>
                <a:cs typeface="Times New Roman"/>
              </a:rPr>
              <a:t> </a:t>
            </a:r>
            <a:r>
              <a:rPr spc="55" dirty="0"/>
              <a:t>Conversions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16141" y="3274265"/>
            <a:ext cx="3395345" cy="2966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93700" marR="5080" indent="-381000">
              <a:lnSpc>
                <a:spcPct val="122800"/>
              </a:lnSpc>
              <a:spcBef>
                <a:spcPts val="90"/>
              </a:spcBef>
              <a:buFont typeface="Arial"/>
              <a:buChar char="•"/>
              <a:tabLst>
                <a:tab pos="393700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Any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valve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30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converted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0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drip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by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adding</a:t>
            </a:r>
            <a:r>
              <a:rPr sz="14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50" dirty="0">
                <a:solidFill>
                  <a:srgbClr val="58585B"/>
                </a:solidFill>
                <a:latin typeface="Lucida Sans Unicode"/>
                <a:cs typeface="Lucida Sans Unicode"/>
              </a:rPr>
              <a:t>a</a:t>
            </a:r>
            <a:r>
              <a:rPr sz="1450" spc="1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pressure-regulating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filter</a:t>
            </a:r>
            <a:endParaRPr sz="1450">
              <a:latin typeface="Lucida Sans Unicode"/>
              <a:cs typeface="Lucida Sans Unicode"/>
            </a:endParaRPr>
          </a:p>
          <a:p>
            <a:pPr marL="393700" marR="39243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New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all-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in-</a:t>
            </a:r>
            <a:r>
              <a:rPr sz="145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one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drip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kits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replace</a:t>
            </a:r>
            <a:r>
              <a:rPr sz="14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0" dirty="0">
                <a:solidFill>
                  <a:srgbClr val="58585B"/>
                </a:solidFill>
                <a:latin typeface="Lucida Sans Unicode"/>
                <a:cs typeface="Lucida Sans Unicode"/>
              </a:rPr>
              <a:t>an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entire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assembly</a:t>
            </a:r>
            <a:endParaRPr sz="1450">
              <a:latin typeface="Lucida Sans Unicode"/>
              <a:cs typeface="Lucida Sans Unicode"/>
            </a:endParaRPr>
          </a:p>
          <a:p>
            <a:pPr marL="393700" marR="12065" indent="-381000">
              <a:lnSpc>
                <a:spcPct val="122600"/>
              </a:lnSpc>
              <a:spcBef>
                <a:spcPts val="915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Simply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run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poly</a:t>
            </a:r>
            <a:r>
              <a:rPr sz="14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pipe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surface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after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valve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set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up.</a:t>
            </a:r>
            <a:r>
              <a:rPr sz="145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Under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mulch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my</a:t>
            </a:r>
            <a:r>
              <a:rPr sz="14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recommended</a:t>
            </a:r>
            <a:r>
              <a:rPr sz="145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0" dirty="0">
                <a:solidFill>
                  <a:srgbClr val="58585B"/>
                </a:solidFill>
                <a:latin typeface="Lucida Sans Unicode"/>
                <a:cs typeface="Lucida Sans Unicode"/>
              </a:rPr>
              <a:t>way</a:t>
            </a:r>
            <a:r>
              <a:rPr sz="145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4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doing</a:t>
            </a:r>
            <a:r>
              <a:rPr sz="145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this.</a:t>
            </a:r>
            <a:endParaRPr sz="1450">
              <a:latin typeface="Lucida Sans Unicode"/>
              <a:cs typeface="Lucida Sans Unicode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057656"/>
            <a:ext cx="5034280" cy="5657215"/>
            <a:chOff x="0" y="1057656"/>
            <a:chExt cx="5034280" cy="565721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57656"/>
              <a:ext cx="4796028" cy="499262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5935" y="4383024"/>
              <a:ext cx="2497836" cy="2331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427" y="6269735"/>
            <a:ext cx="7014971" cy="445008"/>
          </a:xfrm>
          <a:prstGeom prst="rect">
            <a:avLst/>
          </a:prstGeom>
        </p:spPr>
      </p:pic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484123" y="1134806"/>
            <a:ext cx="7105015" cy="1158875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10"/>
              </a:spcBef>
            </a:pPr>
            <a:r>
              <a:rPr spc="-40" dirty="0">
                <a:latin typeface="Arial Black"/>
                <a:cs typeface="Arial Black"/>
              </a:rPr>
              <a:t>Where</a:t>
            </a:r>
            <a:r>
              <a:rPr spc="-16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Arial Black"/>
                <a:cs typeface="Arial Black"/>
              </a:rPr>
              <a:t>can</a:t>
            </a:r>
            <a:r>
              <a:rPr spc="-145" dirty="0">
                <a:latin typeface="Times New Roman"/>
                <a:cs typeface="Times New Roman"/>
              </a:rPr>
              <a:t> </a:t>
            </a:r>
            <a:r>
              <a:rPr spc="-340" dirty="0">
                <a:latin typeface="Arial Black"/>
                <a:cs typeface="Arial Black"/>
              </a:rPr>
              <a:t>I</a:t>
            </a:r>
            <a:r>
              <a:rPr spc="-135" dirty="0">
                <a:latin typeface="Times New Roman"/>
                <a:cs typeface="Times New Roman"/>
              </a:rPr>
              <a:t> </a:t>
            </a:r>
            <a:r>
              <a:rPr spc="60" dirty="0">
                <a:latin typeface="Arial Black"/>
                <a:cs typeface="Arial Black"/>
              </a:rPr>
              <a:t>buy</a:t>
            </a:r>
            <a:r>
              <a:rPr spc="-145" dirty="0">
                <a:latin typeface="Times New Roman"/>
                <a:cs typeface="Times New Roman"/>
              </a:rPr>
              <a:t> </a:t>
            </a:r>
            <a:r>
              <a:rPr spc="-135" dirty="0">
                <a:latin typeface="Arial Black"/>
                <a:cs typeface="Arial Black"/>
              </a:rPr>
              <a:t>these</a:t>
            </a:r>
            <a:r>
              <a:rPr spc="-145" dirty="0">
                <a:latin typeface="Times New Roman"/>
                <a:cs typeface="Times New Roman"/>
              </a:rPr>
              <a:t> </a:t>
            </a:r>
            <a:r>
              <a:rPr spc="-45" dirty="0">
                <a:latin typeface="Arial Black"/>
                <a:cs typeface="Arial Black"/>
              </a:rPr>
              <a:t>things?</a:t>
            </a:r>
          </a:p>
          <a:p>
            <a:pPr marL="160020">
              <a:lnSpc>
                <a:spcPct val="100000"/>
              </a:lnSpc>
              <a:spcBef>
                <a:spcPts val="810"/>
              </a:spcBef>
            </a:pPr>
            <a:r>
              <a:rPr sz="1650" dirty="0">
                <a:solidFill>
                  <a:srgbClr val="58585B"/>
                </a:solidFill>
              </a:rPr>
              <a:t>In</a:t>
            </a:r>
            <a:r>
              <a:rPr sz="1650" spc="-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</a:rPr>
              <a:t>Store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1951" y="2520203"/>
            <a:ext cx="6353810" cy="27844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7015" indent="-234315">
              <a:lnSpc>
                <a:spcPts val="1975"/>
              </a:lnSpc>
              <a:spcBef>
                <a:spcPts val="90"/>
              </a:spcBef>
              <a:buFont typeface="Arial"/>
              <a:buChar char="•"/>
              <a:tabLst>
                <a:tab pos="24701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Site</a:t>
            </a:r>
            <a:r>
              <a:rPr sz="16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One</a:t>
            </a:r>
            <a:r>
              <a:rPr sz="16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Landscape</a:t>
            </a:r>
            <a:r>
              <a:rPr sz="16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Supply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ts val="1975"/>
              </a:lnSpc>
              <a:buFont typeface="Arial"/>
              <a:buChar char="•"/>
              <a:tabLst>
                <a:tab pos="247015" algn="l"/>
              </a:tabLst>
            </a:pPr>
            <a:r>
              <a:rPr sz="165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CPS</a:t>
            </a:r>
            <a:r>
              <a:rPr sz="16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Distributors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buFont typeface="Arial"/>
              <a:buChar char="•"/>
              <a:tabLst>
                <a:tab pos="24701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Denver</a:t>
            </a:r>
            <a:r>
              <a:rPr sz="1650" spc="1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Brass</a:t>
            </a:r>
            <a:r>
              <a:rPr sz="165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65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45" dirty="0">
                <a:solidFill>
                  <a:srgbClr val="58585B"/>
                </a:solidFill>
                <a:latin typeface="Lucida Sans Unicode"/>
                <a:cs typeface="Lucida Sans Unicode"/>
              </a:rPr>
              <a:t>Copper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buFont typeface="Arial"/>
              <a:buChar char="•"/>
              <a:tabLst>
                <a:tab pos="24701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Home</a:t>
            </a:r>
            <a:r>
              <a:rPr sz="165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Depot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6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6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Basics</a:t>
            </a:r>
            <a:r>
              <a:rPr sz="16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only!</a:t>
            </a:r>
            <a:endParaRPr sz="16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970"/>
              </a:spcBef>
            </a:pP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Online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spcBef>
                <a:spcPts val="1970"/>
              </a:spcBef>
              <a:buFont typeface="Arial"/>
              <a:buChar char="•"/>
              <a:tabLst>
                <a:tab pos="247015" algn="l"/>
              </a:tabLst>
            </a:pP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Drip</a:t>
            </a:r>
            <a:r>
              <a:rPr sz="1650" spc="-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Depot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ct val="100000"/>
              </a:lnSpc>
              <a:buFont typeface="Arial"/>
              <a:buChar char="•"/>
              <a:tabLst>
                <a:tab pos="24701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Big</a:t>
            </a:r>
            <a:r>
              <a:rPr sz="16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ts val="1975"/>
              </a:lnSpc>
              <a:buFont typeface="Arial"/>
              <a:buChar char="•"/>
              <a:tabLst>
                <a:tab pos="247015" algn="l"/>
              </a:tabLst>
            </a:pPr>
            <a:r>
              <a:rPr sz="16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Sprinkler</a:t>
            </a:r>
            <a:r>
              <a:rPr sz="165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Supply</a:t>
            </a:r>
            <a:r>
              <a:rPr sz="16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Store</a:t>
            </a:r>
            <a:endParaRPr sz="1650">
              <a:latin typeface="Lucida Sans Unicode"/>
              <a:cs typeface="Lucida Sans Unicode"/>
            </a:endParaRPr>
          </a:p>
          <a:p>
            <a:pPr marL="247015" indent="-234315">
              <a:lnSpc>
                <a:spcPts val="1975"/>
              </a:lnSpc>
              <a:buFont typeface="Arial"/>
              <a:buChar char="•"/>
              <a:tabLst>
                <a:tab pos="247015" algn="l"/>
              </a:tabLst>
            </a:pP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Even</a:t>
            </a:r>
            <a:r>
              <a:rPr sz="16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Amazon,</a:t>
            </a:r>
            <a:r>
              <a:rPr sz="16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if</a:t>
            </a:r>
            <a:r>
              <a:rPr sz="16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6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know</a:t>
            </a:r>
            <a:r>
              <a:rPr sz="165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exactly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what</a:t>
            </a:r>
            <a:r>
              <a:rPr sz="16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you</a:t>
            </a:r>
            <a:r>
              <a:rPr sz="165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65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dirty="0">
                <a:solidFill>
                  <a:srgbClr val="58585B"/>
                </a:solidFill>
                <a:latin typeface="Lucida Sans Unicode"/>
                <a:cs typeface="Lucida Sans Unicode"/>
              </a:rPr>
              <a:t>looking</a:t>
            </a:r>
            <a:r>
              <a:rPr sz="165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6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for!</a:t>
            </a:r>
            <a:endParaRPr sz="16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13476"/>
            <a:ext cx="10058400" cy="1001394"/>
            <a:chOff x="0" y="5713476"/>
            <a:chExt cx="10058400" cy="100139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3476"/>
              <a:ext cx="4901183" cy="1001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95088" y="5716524"/>
              <a:ext cx="5163820" cy="998219"/>
            </a:xfrm>
            <a:custGeom>
              <a:avLst/>
              <a:gdLst/>
              <a:ahLst/>
              <a:cxnLst/>
              <a:rect l="l" t="t" r="r" b="b"/>
              <a:pathLst>
                <a:path w="5163820" h="998220">
                  <a:moveTo>
                    <a:pt x="5163311" y="0"/>
                  </a:moveTo>
                  <a:lnTo>
                    <a:pt x="0" y="0"/>
                  </a:lnTo>
                  <a:lnTo>
                    <a:pt x="0" y="998219"/>
                  </a:lnTo>
                  <a:lnTo>
                    <a:pt x="5163311" y="998219"/>
                  </a:lnTo>
                  <a:lnTo>
                    <a:pt x="5163311" y="0"/>
                  </a:lnTo>
                  <a:close/>
                </a:path>
              </a:pathLst>
            </a:custGeom>
            <a:solidFill>
              <a:srgbClr val="0060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22579" y="5994920"/>
            <a:ext cx="88436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-250" dirty="0">
                <a:solidFill>
                  <a:srgbClr val="FFFFFF"/>
                </a:solidFill>
                <a:latin typeface="Arial Black"/>
                <a:cs typeface="Arial Black"/>
              </a:rPr>
              <a:t>CONSIDER</a:t>
            </a:r>
            <a:r>
              <a:rPr sz="28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60" dirty="0">
                <a:solidFill>
                  <a:srgbClr val="FFFFFF"/>
                </a:solidFill>
                <a:latin typeface="Arial Black"/>
                <a:cs typeface="Arial Black"/>
              </a:rPr>
              <a:t>CONVERTING</a:t>
            </a:r>
            <a:r>
              <a:rPr sz="28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265" dirty="0">
                <a:solidFill>
                  <a:srgbClr val="FFFFFF"/>
                </a:solidFill>
                <a:latin typeface="Arial Black"/>
                <a:cs typeface="Arial Black"/>
              </a:rPr>
              <a:t>TO</a:t>
            </a:r>
            <a:r>
              <a:rPr sz="28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1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28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60" dirty="0">
                <a:solidFill>
                  <a:srgbClr val="FFFFFF"/>
                </a:solidFill>
                <a:latin typeface="Arial Black"/>
                <a:cs typeface="Arial Black"/>
              </a:rPr>
              <a:t>“COLORADOSCAPE”</a:t>
            </a:r>
            <a:endParaRPr sz="2800">
              <a:latin typeface="Arial Black"/>
              <a:cs typeface="Arial Blac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3355" y="1057655"/>
            <a:ext cx="8173211" cy="465886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57655"/>
            <a:ext cx="3677920" cy="5657215"/>
            <a:chOff x="0" y="1057655"/>
            <a:chExt cx="3677920" cy="56572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794004" cy="35295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581144"/>
              <a:ext cx="791210" cy="2133600"/>
            </a:xfrm>
            <a:custGeom>
              <a:avLst/>
              <a:gdLst/>
              <a:ahLst/>
              <a:cxnLst/>
              <a:rect l="l" t="t" r="r" b="b"/>
              <a:pathLst>
                <a:path w="791210" h="2133600">
                  <a:moveTo>
                    <a:pt x="790955" y="0"/>
                  </a:moveTo>
                  <a:lnTo>
                    <a:pt x="0" y="0"/>
                  </a:lnTo>
                  <a:lnTo>
                    <a:pt x="0" y="2133599"/>
                  </a:lnTo>
                  <a:lnTo>
                    <a:pt x="790955" y="2133599"/>
                  </a:lnTo>
                  <a:lnTo>
                    <a:pt x="790955" y="0"/>
                  </a:lnTo>
                  <a:close/>
                </a:path>
              </a:pathLst>
            </a:custGeom>
            <a:solidFill>
              <a:srgbClr val="008F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90955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80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5736" y="1057656"/>
              <a:ext cx="2741930" cy="5657215"/>
            </a:xfrm>
            <a:custGeom>
              <a:avLst/>
              <a:gdLst/>
              <a:ahLst/>
              <a:cxnLst/>
              <a:rect l="l" t="t" r="r" b="b"/>
              <a:pathLst>
                <a:path w="2741929" h="5657215">
                  <a:moveTo>
                    <a:pt x="2741675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2741675" y="5657087"/>
                  </a:lnTo>
                  <a:lnTo>
                    <a:pt x="274167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9422891" y="1057656"/>
            <a:ext cx="635635" cy="5657215"/>
            <a:chOff x="9422891" y="1057656"/>
            <a:chExt cx="635635" cy="5657215"/>
          </a:xfrm>
        </p:grpSpPr>
        <p:sp>
          <p:nvSpPr>
            <p:cNvPr id="8" name="object 8"/>
            <p:cNvSpPr/>
            <p:nvPr/>
          </p:nvSpPr>
          <p:spPr>
            <a:xfrm>
              <a:off x="9422891" y="1057656"/>
              <a:ext cx="144780" cy="5657215"/>
            </a:xfrm>
            <a:custGeom>
              <a:avLst/>
              <a:gdLst/>
              <a:ahLst/>
              <a:cxnLst/>
              <a:rect l="l" t="t" r="r" b="b"/>
              <a:pathLst>
                <a:path w="144779" h="5657215">
                  <a:moveTo>
                    <a:pt x="144779" y="0"/>
                  </a:moveTo>
                  <a:lnTo>
                    <a:pt x="0" y="0"/>
                  </a:lnTo>
                  <a:lnTo>
                    <a:pt x="0" y="5657087"/>
                  </a:lnTo>
                  <a:lnTo>
                    <a:pt x="144779" y="5657087"/>
                  </a:lnTo>
                  <a:lnTo>
                    <a:pt x="144779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567671" y="1057656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567671" y="1292352"/>
              <a:ext cx="490855" cy="233679"/>
            </a:xfrm>
            <a:custGeom>
              <a:avLst/>
              <a:gdLst/>
              <a:ahLst/>
              <a:cxnLst/>
              <a:rect l="l" t="t" r="r" b="b"/>
              <a:pathLst>
                <a:path w="490854" h="233680">
                  <a:moveTo>
                    <a:pt x="490727" y="0"/>
                  </a:moveTo>
                  <a:lnTo>
                    <a:pt x="0" y="0"/>
                  </a:lnTo>
                  <a:lnTo>
                    <a:pt x="0" y="233171"/>
                  </a:lnTo>
                  <a:lnTo>
                    <a:pt x="490727" y="233171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567671" y="1758696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567671" y="1991868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567671" y="2225040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67671" y="2458212"/>
              <a:ext cx="490855" cy="234950"/>
            </a:xfrm>
            <a:custGeom>
              <a:avLst/>
              <a:gdLst/>
              <a:ahLst/>
              <a:cxnLst/>
              <a:rect l="l" t="t" r="r" b="b"/>
              <a:pathLst>
                <a:path w="490854" h="234950">
                  <a:moveTo>
                    <a:pt x="49072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490727" y="234695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64623" y="2688336"/>
              <a:ext cx="493775" cy="4026408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4123944" y="4786884"/>
            <a:ext cx="662940" cy="0"/>
          </a:xfrm>
          <a:custGeom>
            <a:avLst/>
            <a:gdLst/>
            <a:ahLst/>
            <a:cxnLst/>
            <a:rect l="l" t="t" r="r" b="b"/>
            <a:pathLst>
              <a:path w="662939">
                <a:moveTo>
                  <a:pt x="0" y="0"/>
                </a:moveTo>
                <a:lnTo>
                  <a:pt x="662939" y="0"/>
                </a:lnTo>
              </a:path>
            </a:pathLst>
          </a:custGeom>
          <a:ln w="11785">
            <a:solidFill>
              <a:srgbClr val="7D527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49344" y="3827779"/>
            <a:ext cx="3505200" cy="691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350" spc="-445" dirty="0">
                <a:solidFill>
                  <a:srgbClr val="1E4D2B"/>
                </a:solidFill>
                <a:latin typeface="Arial Black"/>
                <a:cs typeface="Arial Black"/>
              </a:rPr>
              <a:t>THANK</a:t>
            </a:r>
            <a:r>
              <a:rPr sz="4350" spc="-16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4350" spc="-275" dirty="0">
                <a:solidFill>
                  <a:srgbClr val="1E4D2B"/>
                </a:solidFill>
                <a:latin typeface="Arial Black"/>
                <a:cs typeface="Arial Black"/>
              </a:rPr>
              <a:t>YOU!</a:t>
            </a:r>
            <a:endParaRPr sz="43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49342" y="5005844"/>
            <a:ext cx="2658745" cy="5816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solidFill>
                  <a:srgbClr val="1E4D2B"/>
                </a:solidFill>
                <a:latin typeface="Lucida Sans Unicode"/>
                <a:cs typeface="Lucida Sans Unicode"/>
              </a:rPr>
              <a:t>Scott</a:t>
            </a:r>
            <a:r>
              <a:rPr sz="1300" spc="2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1E4D2B"/>
                </a:solidFill>
                <a:latin typeface="Lucida Sans Unicode"/>
                <a:cs typeface="Lucida Sans Unicode"/>
              </a:rPr>
              <a:t>Curry,</a:t>
            </a:r>
            <a:r>
              <a:rPr sz="1300" spc="4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55" dirty="0">
                <a:solidFill>
                  <a:srgbClr val="1E4D2B"/>
                </a:solidFill>
                <a:latin typeface="Lucida Sans Unicode"/>
                <a:cs typeface="Lucida Sans Unicode"/>
              </a:rPr>
              <a:t>PLA,</a:t>
            </a:r>
            <a:r>
              <a:rPr sz="1300" spc="3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1E4D2B"/>
                </a:solidFill>
                <a:latin typeface="Lucida Sans Unicode"/>
                <a:cs typeface="Lucida Sans Unicode"/>
              </a:rPr>
              <a:t>CID,</a:t>
            </a:r>
            <a:r>
              <a:rPr sz="1300" spc="35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1E4D2B"/>
                </a:solidFill>
                <a:latin typeface="Lucida Sans Unicode"/>
                <a:cs typeface="Lucida Sans Unicode"/>
              </a:rPr>
              <a:t>QWEL</a:t>
            </a:r>
            <a:endParaRPr sz="13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</a:pPr>
            <a:r>
              <a:rPr sz="1300" dirty="0">
                <a:solidFill>
                  <a:srgbClr val="1E4D2B"/>
                </a:solidFill>
                <a:latin typeface="Lucida Sans Unicode"/>
                <a:cs typeface="Lucida Sans Unicode"/>
              </a:rPr>
              <a:t>Contact:</a:t>
            </a:r>
            <a:r>
              <a:rPr sz="1300" spc="370" dirty="0">
                <a:solidFill>
                  <a:srgbClr val="1E4D2B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1E4D2B"/>
                </a:solidFill>
                <a:latin typeface="Lucida Sans Unicode"/>
                <a:cs typeface="Lucida Sans Unicode"/>
                <a:hlinkClick r:id="rId4"/>
              </a:rPr>
              <a:t>S.curry@colostate.edu</a:t>
            </a:r>
            <a:endParaRPr sz="13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5067" y="3724655"/>
            <a:ext cx="2828544" cy="116890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8972" y="1552955"/>
            <a:ext cx="2839212" cy="191566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75832"/>
            <a:ext cx="937260" cy="439420"/>
            <a:chOff x="0" y="6275832"/>
            <a:chExt cx="937260" cy="439420"/>
          </a:xfrm>
        </p:grpSpPr>
        <p:sp>
          <p:nvSpPr>
            <p:cNvPr id="3" name="object 3"/>
            <p:cNvSpPr/>
            <p:nvPr/>
          </p:nvSpPr>
          <p:spPr>
            <a:xfrm>
              <a:off x="0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469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79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408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71955" y="6275832"/>
            <a:ext cx="467995" cy="439420"/>
            <a:chOff x="1171955" y="6275832"/>
            <a:chExt cx="467995" cy="439420"/>
          </a:xfrm>
        </p:grpSpPr>
        <p:sp>
          <p:nvSpPr>
            <p:cNvPr id="8" name="object 8"/>
            <p:cNvSpPr/>
            <p:nvPr/>
          </p:nvSpPr>
          <p:spPr>
            <a:xfrm>
              <a:off x="117195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0665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82C4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874519" y="6275832"/>
            <a:ext cx="937260" cy="439420"/>
            <a:chOff x="1874519" y="6275832"/>
            <a:chExt cx="937260" cy="439420"/>
          </a:xfrm>
        </p:grpSpPr>
        <p:sp>
          <p:nvSpPr>
            <p:cNvPr id="11" name="object 11"/>
            <p:cNvSpPr/>
            <p:nvPr/>
          </p:nvSpPr>
          <p:spPr>
            <a:xfrm>
              <a:off x="1874519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09215" y="6275832"/>
              <a:ext cx="234950" cy="439420"/>
            </a:xfrm>
            <a:custGeom>
              <a:avLst/>
              <a:gdLst/>
              <a:ahLst/>
              <a:cxnLst/>
              <a:rect l="l" t="t" r="r" b="b"/>
              <a:pathLst>
                <a:path w="234950" h="439420">
                  <a:moveTo>
                    <a:pt x="234695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4695" y="438911"/>
                  </a:lnTo>
                  <a:lnTo>
                    <a:pt x="234695" y="0"/>
                  </a:lnTo>
                  <a:close/>
                </a:path>
              </a:pathLst>
            </a:custGeom>
            <a:solidFill>
              <a:srgbClr val="CFFB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43911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1E4D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8607" y="6275832"/>
              <a:ext cx="233679" cy="439420"/>
            </a:xfrm>
            <a:custGeom>
              <a:avLst/>
              <a:gdLst/>
              <a:ahLst/>
              <a:cxnLst/>
              <a:rect l="l" t="t" r="r" b="b"/>
              <a:pathLst>
                <a:path w="233680" h="439420">
                  <a:moveTo>
                    <a:pt x="233171" y="0"/>
                  </a:moveTo>
                  <a:lnTo>
                    <a:pt x="0" y="0"/>
                  </a:lnTo>
                  <a:lnTo>
                    <a:pt x="0" y="438911"/>
                  </a:lnTo>
                  <a:lnTo>
                    <a:pt x="233171" y="438911"/>
                  </a:lnTo>
                  <a:lnTo>
                    <a:pt x="233171" y="0"/>
                  </a:lnTo>
                  <a:close/>
                </a:path>
              </a:pathLst>
            </a:custGeom>
            <a:solidFill>
              <a:srgbClr val="C8C3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3427" y="6269735"/>
            <a:ext cx="7014971" cy="445008"/>
          </a:xfrm>
          <a:prstGeom prst="rect">
            <a:avLst/>
          </a:prstGeom>
        </p:spPr>
      </p:pic>
      <p:sp>
        <p:nvSpPr>
          <p:cNvPr id="16" name="object 16" descr="$PPTXTitle"/>
          <p:cNvSpPr txBox="1">
            <a:spLocks noGrp="1"/>
          </p:cNvSpPr>
          <p:nvPr>
            <p:ph type="title"/>
          </p:nvPr>
        </p:nvSpPr>
        <p:spPr>
          <a:xfrm>
            <a:off x="3202939" y="3102355"/>
            <a:ext cx="3109595" cy="629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950" spc="-110" dirty="0">
                <a:latin typeface="Arial Black"/>
                <a:cs typeface="Arial Black"/>
              </a:rPr>
              <a:t>Questions?!</a:t>
            </a:r>
            <a:endParaRPr sz="39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908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95" dirty="0">
                <a:latin typeface="Arial Black"/>
                <a:cs typeface="Arial Black"/>
              </a:rPr>
              <a:t>Soil</a:t>
            </a:r>
            <a:r>
              <a:rPr spc="-75" dirty="0">
                <a:latin typeface="Times New Roman"/>
                <a:cs typeface="Times New Roman"/>
              </a:rPr>
              <a:t> </a:t>
            </a:r>
            <a:r>
              <a:rPr spc="-120" dirty="0">
                <a:latin typeface="Arial Black"/>
                <a:cs typeface="Arial Black"/>
              </a:rPr>
              <a:t>Moisture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spc="-140" dirty="0">
                <a:latin typeface="Arial Black"/>
                <a:cs typeface="Arial Black"/>
              </a:rPr>
              <a:t>Extraction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8211" y="2492768"/>
            <a:ext cx="7355205" cy="282638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force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it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takes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remove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from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dependent</a:t>
            </a:r>
            <a:r>
              <a:rPr sz="1200" spc="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its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content.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4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90" dirty="0">
                <a:solidFill>
                  <a:srgbClr val="58585B"/>
                </a:solidFill>
                <a:latin typeface="Lucida Sans Unicode"/>
                <a:cs typeface="Lucida Sans Unicode"/>
              </a:rPr>
              <a:t>Wet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14" dirty="0">
                <a:solidFill>
                  <a:srgbClr val="58585B"/>
                </a:solidFill>
                <a:latin typeface="Lucida Sans Unicode"/>
                <a:cs typeface="Lucida Sans Unicode"/>
              </a:rPr>
              <a:t>can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drain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freely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due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low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internal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(Matric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potential)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40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Dry</a:t>
            </a:r>
            <a:r>
              <a:rPr sz="12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2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2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more</a:t>
            </a:r>
            <a:r>
              <a:rPr sz="120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difficult</a:t>
            </a:r>
            <a:r>
              <a:rPr sz="12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extract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45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Wilting</a:t>
            </a:r>
            <a:r>
              <a:rPr sz="1200" spc="1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point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generally</a:t>
            </a:r>
            <a:r>
              <a:rPr sz="1200" spc="1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occurs</a:t>
            </a:r>
            <a:r>
              <a:rPr sz="1200" spc="1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at</a:t>
            </a:r>
            <a:r>
              <a:rPr sz="1200" spc="1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90" dirty="0">
                <a:solidFill>
                  <a:srgbClr val="58585B"/>
                </a:solidFill>
                <a:latin typeface="Lucida Sans Unicode"/>
                <a:cs typeface="Lucida Sans Unicode"/>
              </a:rPr>
              <a:t>15</a:t>
            </a:r>
            <a:r>
              <a:rPr sz="1200" spc="1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bar.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Field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capacity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generally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occurs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24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hrs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after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saturation.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pressure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at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around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70" dirty="0">
                <a:solidFill>
                  <a:srgbClr val="58585B"/>
                </a:solidFill>
                <a:latin typeface="Lucida Sans Unicode"/>
                <a:cs typeface="Lucida Sans Unicode"/>
              </a:rPr>
              <a:t>0.1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bar</a:t>
            </a:r>
            <a:r>
              <a:rPr sz="1200" spc="9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80" dirty="0">
                <a:solidFill>
                  <a:srgbClr val="58585B"/>
                </a:solidFill>
                <a:latin typeface="Lucida Sans Unicode"/>
                <a:cs typeface="Lucida Sans Unicode"/>
              </a:rPr>
              <a:t>–</a:t>
            </a:r>
            <a:endParaRPr sz="1200">
              <a:latin typeface="Lucida Sans Unicode"/>
              <a:cs typeface="Lucida Sans Unicode"/>
            </a:endParaRPr>
          </a:p>
          <a:p>
            <a:pPr marL="393700">
              <a:lnSpc>
                <a:spcPct val="100000"/>
              </a:lnSpc>
              <a:spcBef>
                <a:spcPts val="335"/>
              </a:spcBef>
            </a:pPr>
            <a:r>
              <a:rPr sz="1200" spc="-40" dirty="0">
                <a:solidFill>
                  <a:srgbClr val="58585B"/>
                </a:solidFill>
                <a:latin typeface="Lucida Sans Unicode"/>
                <a:cs typeface="Lucida Sans Unicode"/>
              </a:rPr>
              <a:t>0.33</a:t>
            </a:r>
            <a:r>
              <a:rPr sz="120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bar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50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Optimal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plant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growth</a:t>
            </a:r>
            <a:r>
              <a:rPr sz="1200" spc="15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occurs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between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Field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5" dirty="0">
                <a:solidFill>
                  <a:srgbClr val="58585B"/>
                </a:solidFill>
                <a:latin typeface="Lucida Sans Unicode"/>
                <a:cs typeface="Lucida Sans Unicode"/>
              </a:rPr>
              <a:t>capacity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70" dirty="0">
                <a:solidFill>
                  <a:srgbClr val="58585B"/>
                </a:solidFill>
                <a:latin typeface="Lucida Sans Unicode"/>
                <a:cs typeface="Lucida Sans Unicode"/>
              </a:rPr>
              <a:t>1.5</a:t>
            </a:r>
            <a:r>
              <a:rPr sz="1200" spc="1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bar.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3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-340" dirty="0">
                <a:solidFill>
                  <a:srgbClr val="58585B"/>
                </a:solidFill>
                <a:latin typeface="Arial Black"/>
                <a:cs typeface="Arial Black"/>
              </a:rPr>
              <a:t>1</a:t>
            </a:r>
            <a:r>
              <a:rPr sz="12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Arial Black"/>
                <a:cs typeface="Arial Black"/>
              </a:rPr>
              <a:t>bar</a:t>
            </a:r>
            <a:r>
              <a:rPr sz="120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Arial Black"/>
                <a:cs typeface="Arial Black"/>
              </a:rPr>
              <a:t>=</a:t>
            </a:r>
            <a:r>
              <a:rPr sz="1200" spc="-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65" dirty="0">
                <a:solidFill>
                  <a:srgbClr val="58585B"/>
                </a:solidFill>
                <a:latin typeface="Arial Black"/>
                <a:cs typeface="Arial Black"/>
              </a:rPr>
              <a:t>14.5038</a:t>
            </a:r>
            <a:r>
              <a:rPr sz="1200" spc="-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Arial Black"/>
                <a:cs typeface="Arial Black"/>
              </a:rPr>
              <a:t>psi</a:t>
            </a:r>
            <a:endParaRPr sz="1200">
              <a:latin typeface="Arial Black"/>
              <a:cs typeface="Arial Black"/>
            </a:endParaRPr>
          </a:p>
          <a:p>
            <a:pPr marL="393065" indent="-380365">
              <a:lnSpc>
                <a:spcPct val="100000"/>
              </a:lnSpc>
              <a:spcBef>
                <a:spcPts val="124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-175" dirty="0">
                <a:solidFill>
                  <a:srgbClr val="58585B"/>
                </a:solidFill>
                <a:latin typeface="Arial Black"/>
                <a:cs typeface="Arial Black"/>
              </a:rPr>
              <a:t>15</a:t>
            </a:r>
            <a:r>
              <a:rPr sz="1200" spc="-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Arial Black"/>
                <a:cs typeface="Arial Black"/>
              </a:rPr>
              <a:t>bar</a:t>
            </a:r>
            <a:r>
              <a:rPr sz="1200" spc="-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Arial Black"/>
                <a:cs typeface="Arial Black"/>
              </a:rPr>
              <a:t>=</a:t>
            </a:r>
            <a:r>
              <a:rPr sz="1200" spc="-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14" dirty="0">
                <a:solidFill>
                  <a:srgbClr val="58585B"/>
                </a:solidFill>
                <a:latin typeface="Arial Black"/>
                <a:cs typeface="Arial Black"/>
              </a:rPr>
              <a:t>217.557</a:t>
            </a:r>
            <a:r>
              <a:rPr sz="1200" spc="-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Arial Black"/>
                <a:cs typeface="Arial Black"/>
              </a:rPr>
              <a:t>psi</a:t>
            </a:r>
            <a:endParaRPr sz="12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25"/>
              </a:spcBef>
            </a:pPr>
            <a:r>
              <a:rPr spc="-195" dirty="0">
                <a:latin typeface="Arial Black"/>
                <a:cs typeface="Arial Black"/>
              </a:rPr>
              <a:t>Soil</a:t>
            </a:r>
            <a:r>
              <a:rPr spc="-135" dirty="0">
                <a:latin typeface="Times New Roman"/>
                <a:cs typeface="Times New Roman"/>
              </a:rPr>
              <a:t> </a:t>
            </a:r>
            <a:r>
              <a:rPr spc="-20" dirty="0">
                <a:latin typeface="Arial Black"/>
                <a:cs typeface="Arial Black"/>
              </a:rPr>
              <a:t>Water</a:t>
            </a:r>
            <a:r>
              <a:rPr spc="-150" dirty="0">
                <a:latin typeface="Times New Roman"/>
                <a:cs typeface="Times New Roman"/>
              </a:rPr>
              <a:t> </a:t>
            </a:r>
            <a:r>
              <a:rPr spc="-50" dirty="0">
                <a:latin typeface="Arial Black"/>
                <a:cs typeface="Arial Black"/>
              </a:rPr>
              <a:t>Content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0321" y="2139696"/>
            <a:ext cx="6610188" cy="436625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189736" y="1256792"/>
            <a:ext cx="6814820" cy="577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pc="-195" dirty="0">
                <a:latin typeface="Arial Black"/>
                <a:cs typeface="Arial Black"/>
              </a:rPr>
              <a:t>Soil</a:t>
            </a:r>
            <a:r>
              <a:rPr spc="-105" dirty="0">
                <a:latin typeface="Times New Roman"/>
                <a:cs typeface="Times New Roman"/>
              </a:rPr>
              <a:t> </a:t>
            </a:r>
            <a:r>
              <a:rPr spc="-200" dirty="0">
                <a:latin typeface="Arial Black"/>
                <a:cs typeface="Arial Black"/>
              </a:rPr>
              <a:t>Review</a:t>
            </a:r>
            <a:r>
              <a:rPr spc="-100" dirty="0">
                <a:latin typeface="Times New Roman"/>
                <a:cs typeface="Times New Roman"/>
              </a:rPr>
              <a:t> </a:t>
            </a:r>
            <a:r>
              <a:rPr spc="700" dirty="0">
                <a:latin typeface="Arial Black"/>
                <a:cs typeface="Arial Black"/>
              </a:rPr>
              <a:t>–</a:t>
            </a:r>
            <a:r>
              <a:rPr spc="-114" dirty="0">
                <a:latin typeface="Times New Roman"/>
                <a:cs typeface="Times New Roman"/>
              </a:rPr>
              <a:t> </a:t>
            </a:r>
            <a:r>
              <a:rPr spc="-195" dirty="0">
                <a:latin typeface="Arial Black"/>
                <a:cs typeface="Arial Black"/>
              </a:rPr>
              <a:t>Soil</a:t>
            </a:r>
            <a:r>
              <a:rPr spc="-90" dirty="0">
                <a:latin typeface="Times New Roman"/>
                <a:cs typeface="Times New Roman"/>
              </a:rPr>
              <a:t> </a:t>
            </a:r>
            <a:r>
              <a:rPr spc="-135" dirty="0">
                <a:latin typeface="Arial Black"/>
                <a:cs typeface="Arial Black"/>
              </a:rPr>
              <a:t>Intake</a:t>
            </a:r>
            <a:r>
              <a:rPr spc="-125" dirty="0">
                <a:latin typeface="Times New Roman"/>
                <a:cs typeface="Times New Roman"/>
              </a:rPr>
              <a:t> </a:t>
            </a:r>
            <a:r>
              <a:rPr spc="-105" dirty="0">
                <a:latin typeface="Arial Black"/>
                <a:cs typeface="Arial Black"/>
              </a:rPr>
              <a:t>Rate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89736" y="1933460"/>
            <a:ext cx="7463790" cy="14624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393065" algn="l"/>
              </a:tabLst>
            </a:pP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in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which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enters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soil.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Commonly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called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Infiltration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4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Very</a:t>
            </a:r>
            <a:r>
              <a:rPr sz="120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important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characteristic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irrigation</a:t>
            </a:r>
            <a:r>
              <a:rPr sz="1200" spc="1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design</a:t>
            </a:r>
            <a:r>
              <a:rPr sz="120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management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for</a:t>
            </a:r>
            <a:r>
              <a:rPr sz="120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preventing</a:t>
            </a:r>
            <a:r>
              <a:rPr sz="1200" spc="11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run</a:t>
            </a:r>
            <a:r>
              <a:rPr sz="1200" spc="1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off</a:t>
            </a:r>
            <a:endParaRPr sz="1200">
              <a:latin typeface="Lucida Sans Unicode"/>
              <a:cs typeface="Lucida Sans Unicode"/>
            </a:endParaRPr>
          </a:p>
          <a:p>
            <a:pPr marL="393700" marR="8255" indent="-381000">
              <a:lnSpc>
                <a:spcPct val="124200"/>
              </a:lnSpc>
              <a:spcBef>
                <a:spcPts val="890"/>
              </a:spcBef>
              <a:buFont typeface="Arial"/>
              <a:buChar char="•"/>
              <a:tabLst>
                <a:tab pos="393700" algn="l"/>
              </a:tabLst>
            </a:pP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Intake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is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directly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tied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texture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there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5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basic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texture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classes.</a:t>
            </a:r>
            <a:r>
              <a:rPr sz="12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Exact</a:t>
            </a:r>
            <a:r>
              <a:rPr sz="1200" spc="4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" dirty="0">
                <a:solidFill>
                  <a:srgbClr val="58585B"/>
                </a:solidFill>
                <a:latin typeface="Lucida Sans Unicode"/>
                <a:cs typeface="Lucida Sans Unicode"/>
              </a:rPr>
              <a:t>texture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exact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intake</a:t>
            </a:r>
            <a:r>
              <a:rPr sz="120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rate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of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soil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are</a:t>
            </a:r>
            <a:r>
              <a:rPr sz="1200" spc="8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nearly</a:t>
            </a:r>
            <a:r>
              <a:rPr sz="120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infinite,</a:t>
            </a:r>
            <a:r>
              <a:rPr sz="1200" spc="10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so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chart</a:t>
            </a:r>
            <a:r>
              <a:rPr sz="120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0" dirty="0">
                <a:solidFill>
                  <a:srgbClr val="58585B"/>
                </a:solidFill>
                <a:latin typeface="Lucida Sans Unicode"/>
                <a:cs typeface="Lucida Sans Unicode"/>
              </a:rPr>
              <a:t>below</a:t>
            </a:r>
            <a:r>
              <a:rPr sz="1200" spc="6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acts</a:t>
            </a:r>
            <a:r>
              <a:rPr sz="120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0" dirty="0">
                <a:solidFill>
                  <a:srgbClr val="58585B"/>
                </a:solidFill>
                <a:latin typeface="Lucida Sans Unicode"/>
                <a:cs typeface="Lucida Sans Unicode"/>
              </a:rPr>
              <a:t>as</a:t>
            </a:r>
            <a:r>
              <a:rPr sz="120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guide.</a:t>
            </a:r>
            <a:endParaRPr sz="120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235"/>
              </a:spcBef>
              <a:buFont typeface="Arial"/>
              <a:buChar char="•"/>
              <a:tabLst>
                <a:tab pos="393065" algn="l"/>
              </a:tabLst>
            </a:pPr>
            <a:r>
              <a:rPr sz="1200" spc="65" dirty="0">
                <a:solidFill>
                  <a:srgbClr val="58585B"/>
                </a:solidFill>
                <a:latin typeface="Lucida Sans Unicode"/>
                <a:cs typeface="Lucida Sans Unicode"/>
              </a:rPr>
              <a:t>Commit</a:t>
            </a:r>
            <a:r>
              <a:rPr sz="1200" spc="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this</a:t>
            </a:r>
            <a:r>
              <a:rPr sz="12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table</a:t>
            </a:r>
            <a:r>
              <a:rPr sz="12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to</a:t>
            </a:r>
            <a:r>
              <a:rPr sz="1200" spc="3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5" dirty="0">
                <a:solidFill>
                  <a:srgbClr val="58585B"/>
                </a:solidFill>
                <a:latin typeface="Lucida Sans Unicode"/>
                <a:cs typeface="Lucida Sans Unicode"/>
              </a:rPr>
              <a:t>memory</a:t>
            </a:r>
            <a:r>
              <a:rPr sz="120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it</a:t>
            </a:r>
            <a:r>
              <a:rPr sz="120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58585B"/>
                </a:solidFill>
                <a:latin typeface="Lucida Sans Unicode"/>
                <a:cs typeface="Lucida Sans Unicode"/>
              </a:rPr>
              <a:t>will</a:t>
            </a:r>
            <a:r>
              <a:rPr sz="120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105" dirty="0">
                <a:solidFill>
                  <a:srgbClr val="58585B"/>
                </a:solidFill>
                <a:latin typeface="Lucida Sans Unicode"/>
                <a:cs typeface="Lucida Sans Unicode"/>
              </a:rPr>
              <a:t>come</a:t>
            </a:r>
            <a:r>
              <a:rPr sz="1200" spc="2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60" dirty="0">
                <a:solidFill>
                  <a:srgbClr val="58585B"/>
                </a:solidFill>
                <a:latin typeface="Lucida Sans Unicode"/>
                <a:cs typeface="Lucida Sans Unicode"/>
              </a:rPr>
              <a:t>up</a:t>
            </a:r>
            <a:r>
              <a:rPr sz="1200" spc="1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20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again</a:t>
            </a:r>
            <a:endParaRPr sz="120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2020" y="4187544"/>
            <a:ext cx="8433123" cy="5829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2020" y="5356432"/>
            <a:ext cx="8433123" cy="3315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2020" y="6232743"/>
            <a:ext cx="8433123" cy="482000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00911" y="3579876"/>
          <a:ext cx="8435340" cy="3137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4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9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50" b="1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Soil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T w="6350">
                      <a:solidFill>
                        <a:srgbClr val="82C403"/>
                      </a:solidFill>
                      <a:prstDash val="solid"/>
                    </a:lnT>
                    <a:lnB w="6350">
                      <a:solidFill>
                        <a:srgbClr val="82C4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50" b="1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Texture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Categories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T w="6350">
                      <a:solidFill>
                        <a:srgbClr val="82C403"/>
                      </a:solidFill>
                      <a:prstDash val="solid"/>
                    </a:lnT>
                    <a:lnB w="6350">
                      <a:solidFill>
                        <a:srgbClr val="82C4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228600">
                        <a:lnSpc>
                          <a:spcPct val="102099"/>
                        </a:lnSpc>
                        <a:spcBef>
                          <a:spcPts val="250"/>
                        </a:spcBef>
                      </a:pPr>
                      <a:r>
                        <a:rPr sz="1450" b="1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Basic</a:t>
                      </a:r>
                      <a:r>
                        <a:rPr sz="1450" spc="9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Infiltration</a:t>
                      </a:r>
                      <a:r>
                        <a:rPr sz="1450" spc="-1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Rate</a:t>
                      </a:r>
                      <a:r>
                        <a:rPr sz="1450" spc="7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(in/hr)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T w="6350">
                      <a:solidFill>
                        <a:srgbClr val="82C403"/>
                      </a:solidFill>
                      <a:prstDash val="solid"/>
                    </a:lnT>
                    <a:lnB w="6350">
                      <a:solidFill>
                        <a:srgbClr val="82C40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6220" marR="484505">
                        <a:lnSpc>
                          <a:spcPct val="102099"/>
                        </a:lnSpc>
                        <a:spcBef>
                          <a:spcPts val="250"/>
                        </a:spcBef>
                      </a:pPr>
                      <a:r>
                        <a:rPr sz="1450" b="1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Moisture</a:t>
                      </a:r>
                      <a:r>
                        <a:rPr sz="1450" spc="10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Holding</a:t>
                      </a:r>
                      <a:r>
                        <a:rPr sz="1450" spc="-1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Capacity</a:t>
                      </a:r>
                      <a:r>
                        <a:rPr sz="1450" spc="114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(in/ft)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T w="6350">
                      <a:solidFill>
                        <a:srgbClr val="82C403"/>
                      </a:solidFill>
                      <a:prstDash val="solid"/>
                    </a:lnT>
                    <a:lnB w="6350">
                      <a:solidFill>
                        <a:srgbClr val="82C40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50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Coarse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T w="6350">
                      <a:solidFill>
                        <a:srgbClr val="82C40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Sand,</a:t>
                      </a:r>
                      <a:r>
                        <a:rPr sz="1450" spc="9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Loamy</a:t>
                      </a:r>
                      <a:r>
                        <a:rPr sz="1450" spc="9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Sand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T w="6350">
                      <a:solidFill>
                        <a:srgbClr val="82C40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1.00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T w="6350">
                      <a:solidFill>
                        <a:srgbClr val="82C403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0.80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T w="6350">
                      <a:solidFill>
                        <a:srgbClr val="82C403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565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Moderately</a:t>
                      </a:r>
                      <a:r>
                        <a:rPr sz="1450" spc="10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Coarse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0815" marB="0"/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Sandy</a:t>
                      </a:r>
                      <a:r>
                        <a:rPr sz="1450" spc="11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Loam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0815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0.50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0815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1.10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081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974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50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Medium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5260" marB="0"/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Loam,</a:t>
                      </a:r>
                      <a:r>
                        <a:rPr sz="1450" spc="7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Silt</a:t>
                      </a:r>
                      <a:r>
                        <a:rPr sz="1450" spc="7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Loam,</a:t>
                      </a:r>
                      <a:r>
                        <a:rPr sz="1450" spc="8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Silt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526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0.40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5260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1.40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7526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Moderately</a:t>
                      </a:r>
                      <a:r>
                        <a:rPr sz="1450" spc="10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Fine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L="1644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Clay</a:t>
                      </a:r>
                      <a:r>
                        <a:rPr sz="1450" spc="7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Loam,</a:t>
                      </a:r>
                      <a:r>
                        <a:rPr sz="1450" spc="10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Silty</a:t>
                      </a:r>
                      <a:r>
                        <a:rPr sz="1450" spc="7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clay</a:t>
                      </a:r>
                      <a:r>
                        <a:rPr sz="1450" spc="8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Loam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0.15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1.90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4699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615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Fine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tc>
                  <a:txBody>
                    <a:bodyPr/>
                    <a:lstStyle/>
                    <a:p>
                      <a:pPr marL="164465" marR="482600">
                        <a:lnSpc>
                          <a:spcPct val="102099"/>
                        </a:lnSpc>
                        <a:spcBef>
                          <a:spcPts val="1095"/>
                        </a:spcBef>
                      </a:pP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Sandy</a:t>
                      </a:r>
                      <a:r>
                        <a:rPr sz="1450" spc="4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Clay,</a:t>
                      </a:r>
                      <a:r>
                        <a:rPr sz="1450" spc="85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Clay</a:t>
                      </a:r>
                      <a:r>
                        <a:rPr sz="1450" spc="5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1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Silty,</a:t>
                      </a:r>
                      <a:r>
                        <a:rPr sz="1450" spc="-10" dirty="0">
                          <a:solidFill>
                            <a:srgbClr val="58585B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Clay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39065" marB="0"/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0.10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tc>
                  <a:txBody>
                    <a:bodyPr/>
                    <a:lstStyle/>
                    <a:p>
                      <a:pPr marL="23622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50" spc="-20" dirty="0">
                          <a:solidFill>
                            <a:srgbClr val="58585B"/>
                          </a:solidFill>
                          <a:latin typeface="Arial"/>
                          <a:cs typeface="Arial"/>
                        </a:rPr>
                        <a:t>1.70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T="15303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28319" y="1006858"/>
            <a:ext cx="6980555" cy="101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100"/>
              </a:spcBef>
            </a:pPr>
            <a:r>
              <a:rPr sz="3250" spc="-75" dirty="0">
                <a:latin typeface="Arial Black"/>
                <a:cs typeface="Arial Black"/>
              </a:rPr>
              <a:t>Group</a:t>
            </a:r>
            <a:r>
              <a:rPr sz="3250" spc="-125" dirty="0">
                <a:latin typeface="Times New Roman"/>
                <a:cs typeface="Times New Roman"/>
              </a:rPr>
              <a:t> </a:t>
            </a:r>
            <a:r>
              <a:rPr sz="3250" spc="-125" dirty="0">
                <a:latin typeface="Arial Black"/>
                <a:cs typeface="Arial Black"/>
              </a:rPr>
              <a:t>Plants</a:t>
            </a:r>
            <a:r>
              <a:rPr sz="3250" spc="-120" dirty="0">
                <a:latin typeface="Times New Roman"/>
                <a:cs typeface="Times New Roman"/>
              </a:rPr>
              <a:t> </a:t>
            </a:r>
            <a:r>
              <a:rPr sz="3250" spc="-80" dirty="0">
                <a:latin typeface="Arial Black"/>
                <a:cs typeface="Arial Black"/>
              </a:rPr>
              <a:t>According</a:t>
            </a:r>
            <a:r>
              <a:rPr sz="3250" spc="-140" dirty="0">
                <a:latin typeface="Times New Roman"/>
                <a:cs typeface="Times New Roman"/>
              </a:rPr>
              <a:t> </a:t>
            </a:r>
            <a:r>
              <a:rPr sz="3250" spc="-114" dirty="0">
                <a:latin typeface="Arial Black"/>
                <a:cs typeface="Arial Black"/>
              </a:rPr>
              <a:t>to</a:t>
            </a:r>
            <a:r>
              <a:rPr sz="3250" spc="-105" dirty="0">
                <a:latin typeface="Times New Roman"/>
                <a:cs typeface="Times New Roman"/>
              </a:rPr>
              <a:t> </a:t>
            </a:r>
            <a:r>
              <a:rPr sz="3250" spc="-10" dirty="0">
                <a:latin typeface="Arial Black"/>
                <a:cs typeface="Arial Black"/>
              </a:rPr>
              <a:t>Water</a:t>
            </a:r>
            <a:r>
              <a:rPr sz="3250" spc="-10" dirty="0">
                <a:latin typeface="Times New Roman"/>
                <a:cs typeface="Times New Roman"/>
              </a:rPr>
              <a:t> </a:t>
            </a:r>
            <a:r>
              <a:rPr sz="3250" spc="-10" dirty="0">
                <a:latin typeface="Arial Black"/>
                <a:cs typeface="Arial Black"/>
              </a:rPr>
              <a:t>Needs</a:t>
            </a:r>
            <a:endParaRPr sz="325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4812" y="2102611"/>
            <a:ext cx="4497705" cy="1296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93065" indent="-380365">
              <a:lnSpc>
                <a:spcPct val="100000"/>
              </a:lnSpc>
              <a:spcBef>
                <a:spcPts val="135"/>
              </a:spcBef>
              <a:buFont typeface="Arial"/>
              <a:buChar char="•"/>
              <a:tabLst>
                <a:tab pos="393065" algn="l"/>
              </a:tabLst>
            </a:pP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Create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-10" dirty="0">
                <a:solidFill>
                  <a:srgbClr val="58585B"/>
                </a:solidFill>
                <a:latin typeface="Lucida Sans Unicode"/>
                <a:cs typeface="Lucida Sans Unicode"/>
              </a:rPr>
              <a:t>hydrozones</a:t>
            </a:r>
            <a:endParaRPr sz="1450">
              <a:latin typeface="Lucida Sans Unicode"/>
              <a:cs typeface="Lucida Sans Unicode"/>
            </a:endParaRPr>
          </a:p>
          <a:p>
            <a:pPr marL="393065" indent="-380365">
              <a:lnSpc>
                <a:spcPct val="100000"/>
              </a:lnSpc>
              <a:spcBef>
                <a:spcPts val="1310"/>
              </a:spcBef>
              <a:buFont typeface="Arial"/>
              <a:buChar char="•"/>
              <a:tabLst>
                <a:tab pos="393065" algn="l"/>
              </a:tabLst>
            </a:pP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Avoid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mixing</a:t>
            </a:r>
            <a:r>
              <a:rPr sz="1450" spc="9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high-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10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low-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water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55" dirty="0">
                <a:solidFill>
                  <a:srgbClr val="58585B"/>
                </a:solidFill>
                <a:latin typeface="Lucida Sans Unicode"/>
                <a:cs typeface="Lucida Sans Unicode"/>
              </a:rPr>
              <a:t>species</a:t>
            </a:r>
            <a:endParaRPr sz="1450">
              <a:latin typeface="Lucida Sans Unicode"/>
              <a:cs typeface="Lucida Sans Unicode"/>
            </a:endParaRPr>
          </a:p>
          <a:p>
            <a:pPr marL="393700" marR="5080" indent="-381000">
              <a:lnSpc>
                <a:spcPct val="122800"/>
              </a:lnSpc>
              <a:spcBef>
                <a:spcPts val="900"/>
              </a:spcBef>
              <a:buFont typeface="Arial"/>
              <a:buChar char="•"/>
              <a:tabLst>
                <a:tab pos="393700" algn="l"/>
              </a:tabLst>
            </a:pPr>
            <a:r>
              <a:rPr sz="1450" spc="-20" dirty="0">
                <a:solidFill>
                  <a:srgbClr val="58585B"/>
                </a:solidFill>
                <a:latin typeface="Lucida Sans Unicode"/>
                <a:cs typeface="Lucida Sans Unicode"/>
              </a:rPr>
              <a:t>Turf</a:t>
            </a:r>
            <a:r>
              <a:rPr sz="1450" spc="5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10" dirty="0">
                <a:solidFill>
                  <a:srgbClr val="58585B"/>
                </a:solidFill>
                <a:latin typeface="Lucida Sans Unicode"/>
                <a:cs typeface="Lucida Sans Unicode"/>
              </a:rPr>
              <a:t>and</a:t>
            </a:r>
            <a:r>
              <a:rPr sz="1450" spc="70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70" dirty="0">
                <a:solidFill>
                  <a:srgbClr val="58585B"/>
                </a:solidFill>
                <a:latin typeface="Lucida Sans Unicode"/>
                <a:cs typeface="Lucida Sans Unicode"/>
              </a:rPr>
              <a:t>ornamental</a:t>
            </a:r>
            <a:r>
              <a:rPr sz="1450" spc="3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80" dirty="0">
                <a:solidFill>
                  <a:srgbClr val="58585B"/>
                </a:solidFill>
                <a:latin typeface="Lucida Sans Unicode"/>
                <a:cs typeface="Lucida Sans Unicode"/>
              </a:rPr>
              <a:t>beds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should</a:t>
            </a:r>
            <a:r>
              <a:rPr sz="1450" spc="4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not</a:t>
            </a:r>
            <a:r>
              <a:rPr sz="1450" spc="6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95" dirty="0">
                <a:solidFill>
                  <a:srgbClr val="58585B"/>
                </a:solidFill>
                <a:latin typeface="Lucida Sans Unicode"/>
                <a:cs typeface="Lucida Sans Unicode"/>
              </a:rPr>
              <a:t>be</a:t>
            </a:r>
            <a:r>
              <a:rPr sz="1450" spc="7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25" dirty="0">
                <a:solidFill>
                  <a:srgbClr val="58585B"/>
                </a:solidFill>
                <a:latin typeface="Lucida Sans Unicode"/>
                <a:cs typeface="Lucida Sans Unicode"/>
              </a:rPr>
              <a:t>on</a:t>
            </a:r>
            <a:r>
              <a:rPr sz="1450" spc="2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dirty="0">
                <a:solidFill>
                  <a:srgbClr val="58585B"/>
                </a:solidFill>
                <a:latin typeface="Lucida Sans Unicode"/>
                <a:cs typeface="Lucida Sans Unicode"/>
              </a:rPr>
              <a:t>the</a:t>
            </a:r>
            <a:r>
              <a:rPr sz="1450" spc="114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125" dirty="0">
                <a:solidFill>
                  <a:srgbClr val="58585B"/>
                </a:solidFill>
                <a:latin typeface="Lucida Sans Unicode"/>
                <a:cs typeface="Lucida Sans Unicode"/>
              </a:rPr>
              <a:t>same</a:t>
            </a:r>
            <a:r>
              <a:rPr sz="1450" spc="85" dirty="0">
                <a:solidFill>
                  <a:srgbClr val="58585B"/>
                </a:solidFill>
                <a:latin typeface="Times New Roman"/>
                <a:cs typeface="Times New Roman"/>
              </a:rPr>
              <a:t> </a:t>
            </a:r>
            <a:r>
              <a:rPr sz="1450" spc="35" dirty="0">
                <a:solidFill>
                  <a:srgbClr val="58585B"/>
                </a:solidFill>
                <a:latin typeface="Lucida Sans Unicode"/>
                <a:cs typeface="Lucida Sans Unicode"/>
              </a:rPr>
              <a:t>station/schedule</a:t>
            </a:r>
            <a:endParaRPr sz="1450">
              <a:latin typeface="Lucida Sans Unicode"/>
              <a:cs typeface="Lucida Sans Unicod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23" y="3494532"/>
            <a:ext cx="4546092" cy="31440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3059" y="2127504"/>
            <a:ext cx="4475987" cy="44622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57656"/>
            <a:ext cx="10058399" cy="56570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4227" y="3362961"/>
            <a:ext cx="8485505" cy="30079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47700">
              <a:lnSpc>
                <a:spcPts val="3170"/>
              </a:lnSpc>
              <a:spcBef>
                <a:spcPts val="90"/>
              </a:spcBef>
            </a:pPr>
            <a:r>
              <a:rPr sz="2650" spc="-60" dirty="0">
                <a:solidFill>
                  <a:srgbClr val="FFFF00"/>
                </a:solidFill>
                <a:latin typeface="Arial Black"/>
                <a:cs typeface="Arial Black"/>
              </a:rPr>
              <a:t>Saguaro</a:t>
            </a:r>
            <a:r>
              <a:rPr sz="265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Black"/>
                <a:cs typeface="Arial Black"/>
              </a:rPr>
              <a:t>cactus</a:t>
            </a:r>
            <a:endParaRPr sz="2650">
              <a:latin typeface="Arial Black"/>
              <a:cs typeface="Arial Black"/>
            </a:endParaRPr>
          </a:p>
          <a:p>
            <a:pPr marL="647700">
              <a:lnSpc>
                <a:spcPts val="3170"/>
              </a:lnSpc>
            </a:pPr>
            <a:r>
              <a:rPr sz="2650" spc="270" dirty="0">
                <a:solidFill>
                  <a:srgbClr val="FFFF00"/>
                </a:solidFill>
                <a:latin typeface="Arial Black"/>
                <a:cs typeface="Arial Black"/>
              </a:rPr>
              <a:t>6-</a:t>
            </a:r>
            <a:r>
              <a:rPr sz="2650" spc="-415" dirty="0">
                <a:solidFill>
                  <a:srgbClr val="FFFF00"/>
                </a:solidFill>
                <a:latin typeface="Arial Black"/>
                <a:cs typeface="Arial Black"/>
              </a:rPr>
              <a:t>10</a:t>
            </a:r>
            <a:r>
              <a:rPr sz="26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5" dirty="0">
                <a:solidFill>
                  <a:srgbClr val="FFFF00"/>
                </a:solidFill>
                <a:latin typeface="Arial Black"/>
                <a:cs typeface="Arial Black"/>
              </a:rPr>
              <a:t>inches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60" dirty="0">
                <a:solidFill>
                  <a:srgbClr val="FFFF00"/>
                </a:solidFill>
                <a:latin typeface="Arial Black"/>
                <a:cs typeface="Arial Black"/>
              </a:rPr>
              <a:t>per</a:t>
            </a:r>
            <a:r>
              <a:rPr sz="26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20" dirty="0">
                <a:solidFill>
                  <a:srgbClr val="FF0000"/>
                </a:solidFill>
                <a:latin typeface="Arial Black"/>
                <a:cs typeface="Arial Black"/>
              </a:rPr>
              <a:t>year</a:t>
            </a:r>
            <a:endParaRPr sz="2650">
              <a:latin typeface="Arial Black"/>
              <a:cs typeface="Arial Black"/>
            </a:endParaRPr>
          </a:p>
          <a:p>
            <a:pPr marL="5137785">
              <a:lnSpc>
                <a:spcPts val="3170"/>
              </a:lnSpc>
              <a:spcBef>
                <a:spcPts val="1580"/>
              </a:spcBef>
            </a:pPr>
            <a:r>
              <a:rPr sz="2650" spc="-60" dirty="0">
                <a:solidFill>
                  <a:srgbClr val="FFFF00"/>
                </a:solidFill>
                <a:latin typeface="Arial Black"/>
                <a:cs typeface="Arial Black"/>
              </a:rPr>
              <a:t>Saguaro</a:t>
            </a:r>
            <a:r>
              <a:rPr sz="265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Black"/>
                <a:cs typeface="Arial Black"/>
              </a:rPr>
              <a:t>cactus</a:t>
            </a:r>
            <a:endParaRPr sz="2650">
              <a:latin typeface="Arial Black"/>
              <a:cs typeface="Arial Black"/>
            </a:endParaRPr>
          </a:p>
          <a:p>
            <a:pPr marL="5137785">
              <a:lnSpc>
                <a:spcPts val="3170"/>
              </a:lnSpc>
            </a:pPr>
            <a:r>
              <a:rPr sz="2650" spc="235" dirty="0">
                <a:solidFill>
                  <a:srgbClr val="FFFF00"/>
                </a:solidFill>
                <a:latin typeface="Arial Black"/>
                <a:cs typeface="Arial Black"/>
              </a:rPr>
              <a:t>3-</a:t>
            </a:r>
            <a:r>
              <a:rPr sz="2650" spc="-95" dirty="0">
                <a:solidFill>
                  <a:srgbClr val="FFFF00"/>
                </a:solidFill>
                <a:latin typeface="Arial Black"/>
                <a:cs typeface="Arial Black"/>
              </a:rPr>
              <a:t>6</a:t>
            </a:r>
            <a:r>
              <a:rPr sz="265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5" dirty="0">
                <a:solidFill>
                  <a:srgbClr val="FFFF00"/>
                </a:solidFill>
                <a:latin typeface="Arial Black"/>
                <a:cs typeface="Arial Black"/>
              </a:rPr>
              <a:t>inches</a:t>
            </a:r>
            <a:r>
              <a:rPr sz="26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60" dirty="0">
                <a:solidFill>
                  <a:srgbClr val="FFFF00"/>
                </a:solidFill>
                <a:latin typeface="Arial Black"/>
                <a:cs typeface="Arial Black"/>
              </a:rPr>
              <a:t>per</a:t>
            </a:r>
            <a:r>
              <a:rPr sz="265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20" dirty="0">
                <a:solidFill>
                  <a:srgbClr val="FF0000"/>
                </a:solidFill>
                <a:latin typeface="Arial Black"/>
                <a:cs typeface="Arial Black"/>
              </a:rPr>
              <a:t>year</a:t>
            </a:r>
            <a:endParaRPr sz="2650">
              <a:latin typeface="Arial Black"/>
              <a:cs typeface="Arial Black"/>
            </a:endParaRPr>
          </a:p>
          <a:p>
            <a:pPr marL="12700" marR="5106035">
              <a:lnSpc>
                <a:spcPts val="3160"/>
              </a:lnSpc>
              <a:spcBef>
                <a:spcPts val="3020"/>
              </a:spcBef>
            </a:pPr>
            <a:r>
              <a:rPr sz="2650" spc="-200" dirty="0">
                <a:solidFill>
                  <a:srgbClr val="FFFF00"/>
                </a:solidFill>
                <a:latin typeface="Arial Black"/>
                <a:cs typeface="Arial Black"/>
              </a:rPr>
              <a:t>St.</a:t>
            </a:r>
            <a:r>
              <a:rPr sz="265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Arial Black"/>
                <a:cs typeface="Arial Black"/>
              </a:rPr>
              <a:t>Augustinegrass</a:t>
            </a:r>
            <a:r>
              <a:rPr sz="265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75" dirty="0">
                <a:solidFill>
                  <a:srgbClr val="FFFF00"/>
                </a:solidFill>
                <a:latin typeface="Arial Black"/>
                <a:cs typeface="Arial Black"/>
              </a:rPr>
              <a:t>1-</a:t>
            </a:r>
            <a:r>
              <a:rPr sz="2650" spc="-265" dirty="0">
                <a:solidFill>
                  <a:srgbClr val="FFFF00"/>
                </a:solidFill>
                <a:latin typeface="Arial Black"/>
                <a:cs typeface="Arial Black"/>
              </a:rPr>
              <a:t>2</a:t>
            </a:r>
            <a:r>
              <a:rPr sz="26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5" dirty="0">
                <a:solidFill>
                  <a:srgbClr val="FFFF00"/>
                </a:solidFill>
                <a:latin typeface="Arial Black"/>
                <a:cs typeface="Arial Black"/>
              </a:rPr>
              <a:t>inches</a:t>
            </a:r>
            <a:r>
              <a:rPr sz="265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60" dirty="0">
                <a:solidFill>
                  <a:srgbClr val="FFFF00"/>
                </a:solidFill>
                <a:latin typeface="Arial Black"/>
                <a:cs typeface="Arial Black"/>
              </a:rPr>
              <a:t>per</a:t>
            </a:r>
            <a:r>
              <a:rPr sz="265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40" dirty="0">
                <a:solidFill>
                  <a:srgbClr val="FF0000"/>
                </a:solidFill>
                <a:latin typeface="Arial Black"/>
                <a:cs typeface="Arial Black"/>
              </a:rPr>
              <a:t>week</a:t>
            </a:r>
            <a:endParaRPr sz="2650">
              <a:latin typeface="Arial Black"/>
              <a:cs typeface="Arial Black"/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05815" y="1165353"/>
            <a:ext cx="2288540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spc="-175" dirty="0">
                <a:solidFill>
                  <a:srgbClr val="FFFF00"/>
                </a:solidFill>
                <a:latin typeface="Arial Black"/>
                <a:cs typeface="Arial Black"/>
              </a:rPr>
              <a:t>AVOID</a:t>
            </a:r>
            <a:r>
              <a:rPr sz="2650" spc="-1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355" dirty="0">
                <a:solidFill>
                  <a:srgbClr val="FFFF00"/>
                </a:solidFill>
                <a:latin typeface="Arial Black"/>
                <a:cs typeface="Arial Black"/>
              </a:rPr>
              <a:t>THIS….</a:t>
            </a:r>
            <a:endParaRPr sz="265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3" y="1069848"/>
            <a:ext cx="10056875" cy="5644895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389636" y="2386076"/>
            <a:ext cx="2036445" cy="427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650" b="1" dirty="0">
                <a:solidFill>
                  <a:srgbClr val="FFFF00"/>
                </a:solidFill>
                <a:latin typeface="Arial"/>
                <a:cs typeface="Arial"/>
              </a:rPr>
              <a:t>AND</a:t>
            </a:r>
            <a:r>
              <a:rPr sz="265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b="1" spc="-10" dirty="0">
                <a:solidFill>
                  <a:srgbClr val="FFFF00"/>
                </a:solidFill>
                <a:latin typeface="Arial"/>
                <a:cs typeface="Arial"/>
              </a:rPr>
              <a:t>THIS….</a:t>
            </a:r>
            <a:endParaRPr sz="2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E4D2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1716</Words>
  <Application>Microsoft Office PowerPoint</Application>
  <PresentationFormat>Custom</PresentationFormat>
  <Paragraphs>200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Black</vt:lpstr>
      <vt:lpstr>Calibri</vt:lpstr>
      <vt:lpstr>Lucida Sans Unicode</vt:lpstr>
      <vt:lpstr>Times New Roman</vt:lpstr>
      <vt:lpstr>Office Theme</vt:lpstr>
      <vt:lpstr>Irrigation Tips &amp; Technology for Your Yard</vt:lpstr>
      <vt:lpstr>Who Am I?</vt:lpstr>
      <vt:lpstr>Soil Review – Evapotranspiration</vt:lpstr>
      <vt:lpstr>Soil Moisture Extraction</vt:lpstr>
      <vt:lpstr>Soil Water Content</vt:lpstr>
      <vt:lpstr>Soil Review – Soil Intake Rate</vt:lpstr>
      <vt:lpstr>Group Plants According to Water Needs</vt:lpstr>
      <vt:lpstr>AVOID THIS….</vt:lpstr>
      <vt:lpstr>AND THIS….</vt:lpstr>
      <vt:lpstr>3 Hydrozone = 3 Irrigation Zones!</vt:lpstr>
      <vt:lpstr>Principle of Matched Precipitation Rate</vt:lpstr>
      <vt:lpstr>Precipitation Rates: Matched Precipitation Rate (MPR)</vt:lpstr>
      <vt:lpstr>Head Layout</vt:lpstr>
      <vt:lpstr>Head Layout: Head to Head!</vt:lpstr>
      <vt:lpstr>How do We apply this stuff?</vt:lpstr>
      <vt:lpstr>Irrigation Auditing Auditing is the practice of evaluating how efficient your irrigation system is, typically represented in percentage, i.e., (70%)</vt:lpstr>
      <vt:lpstr>At home Auditing Steps</vt:lpstr>
      <vt:lpstr>At home Auditing Steps</vt:lpstr>
      <vt:lpstr>Professional Auditing</vt:lpstr>
      <vt:lpstr>Irrigation Technology</vt:lpstr>
      <vt:lpstr>Smart Irrigation Controllers</vt:lpstr>
      <vt:lpstr>Central Controls / App Controls</vt:lpstr>
      <vt:lpstr>Flow Sensors &amp; Master Valves</vt:lpstr>
      <vt:lpstr>Pressure Regulated Spray bodies</vt:lpstr>
      <vt:lpstr>Rotary Nozzles</vt:lpstr>
      <vt:lpstr>Toro Precision Nozzles</vt:lpstr>
      <vt:lpstr>Hand Watering “Bucket Test”</vt:lpstr>
      <vt:lpstr>Check Your Pressure!</vt:lpstr>
      <vt:lpstr>Hose Timers</vt:lpstr>
      <vt:lpstr>Irrigreen</vt:lpstr>
      <vt:lpstr>Drip Conversions</vt:lpstr>
      <vt:lpstr>Where can I buy these things? In Store</vt:lpstr>
      <vt:lpstr>PowerPoint Presentation</vt:lpstr>
      <vt:lpstr>PowerPoint Presentation</vt:lpstr>
      <vt:lpstr>Questions?!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Ben Bodiker</cp:lastModifiedBy>
  <cp:revision>1</cp:revision>
  <dcterms:created xsi:type="dcterms:W3CDTF">2026-04-16T22:08:05Z</dcterms:created>
  <dcterms:modified xsi:type="dcterms:W3CDTF">2026-04-16T22:08:21Z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2026-04-14T00:00:00Z</vt:filetime>
  </property>
  <property fmtid="{D5CDD505-2E9C-101B-9397-08002B2CF9AE}" pid="3" name="Creator">
    <vt:lpwstr>Bluebeam Stapler 20.3.30.22</vt:lpwstr>
  </property>
  <property fmtid="{D5CDD505-2E9C-101B-9397-08002B2CF9AE}" pid="4" name="LastSaved">
    <vt:filetime>2026-04-16T00:00:00Z</vt:filetime>
  </property>
  <property fmtid="{D5CDD505-2E9C-101B-9397-08002B2CF9AE}" pid="5" name="Producer">
    <vt:lpwstr>Bluebeam Brewery 5.0</vt:lpwstr>
  </property>
</Properties>
</file>